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4"/>
  </p:notesMasterIdLst>
  <p:sldIdLst>
    <p:sldId id="256" r:id="rId2"/>
    <p:sldId id="869" r:id="rId3"/>
    <p:sldId id="872" r:id="rId4"/>
    <p:sldId id="873" r:id="rId5"/>
    <p:sldId id="841" r:id="rId6"/>
    <p:sldId id="874" r:id="rId7"/>
    <p:sldId id="875" r:id="rId8"/>
    <p:sldId id="876" r:id="rId9"/>
    <p:sldId id="877" r:id="rId10"/>
    <p:sldId id="879" r:id="rId11"/>
    <p:sldId id="878" r:id="rId12"/>
    <p:sldId id="599" r:id="rId13"/>
    <p:sldId id="880" r:id="rId14"/>
    <p:sldId id="881" r:id="rId15"/>
    <p:sldId id="894" r:id="rId16"/>
    <p:sldId id="882" r:id="rId17"/>
    <p:sldId id="884" r:id="rId18"/>
    <p:sldId id="883" r:id="rId19"/>
    <p:sldId id="601" r:id="rId20"/>
    <p:sldId id="885" r:id="rId21"/>
    <p:sldId id="890" r:id="rId22"/>
    <p:sldId id="886" r:id="rId23"/>
    <p:sldId id="891" r:id="rId24"/>
    <p:sldId id="887" r:id="rId25"/>
    <p:sldId id="892" r:id="rId26"/>
    <p:sldId id="888" r:id="rId27"/>
    <p:sldId id="893" r:id="rId28"/>
    <p:sldId id="895" r:id="rId29"/>
    <p:sldId id="899" r:id="rId30"/>
    <p:sldId id="900" r:id="rId31"/>
    <p:sldId id="340" r:id="rId32"/>
    <p:sldId id="266" r:id="rId33"/>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10" autoAdjust="0"/>
    <p:restoredTop sz="86897" autoAdjust="0"/>
  </p:normalViewPr>
  <p:slideViewPr>
    <p:cSldViewPr>
      <p:cViewPr varScale="1">
        <p:scale>
          <a:sx n="101" d="100"/>
          <a:sy n="101" d="100"/>
        </p:scale>
        <p:origin x="114" y="1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08B82-6AB9-41CD-84E1-50555EB3CA93}" type="datetimeFigureOut">
              <a:rPr lang="id-ID" smtClean="0"/>
              <a:t>04-12-2023</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2E864-64DB-4FBA-A705-6E503C0E7FAA}" type="slidenum">
              <a:rPr lang="id-ID" smtClean="0"/>
              <a:t>‹#›</a:t>
            </a:fld>
            <a:endParaRPr lang="id-ID"/>
          </a:p>
        </p:txBody>
      </p:sp>
    </p:spTree>
    <p:extLst>
      <p:ext uri="{BB962C8B-B14F-4D97-AF65-F5344CB8AC3E}">
        <p14:creationId xmlns:p14="http://schemas.microsoft.com/office/powerpoint/2010/main" val="23216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3E425F63-95AA-44A9-A414-4560BA96DB12}" type="datetimeFigureOut">
              <a:rPr lang="id-ID" smtClean="0"/>
              <a:t>04-12-2023</a:t>
            </a:fld>
            <a:endParaRPr lang="id-ID"/>
          </a:p>
        </p:txBody>
      </p:sp>
      <p:sp>
        <p:nvSpPr>
          <p:cNvPr id="17" name="Footer Placeholder 16"/>
          <p:cNvSpPr>
            <a:spLocks noGrp="1"/>
          </p:cNvSpPr>
          <p:nvPr>
            <p:ph type="ftr" sz="quarter" idx="11"/>
          </p:nvPr>
        </p:nvSpPr>
        <p:spPr>
          <a:xfrm>
            <a:off x="5410200" y="4205288"/>
            <a:ext cx="1295400" cy="457200"/>
          </a:xfrm>
        </p:spPr>
        <p:txBody>
          <a:bodyPr/>
          <a:lstStyle/>
          <a:p>
            <a:endParaRPr lang="id-ID"/>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423B70B-A003-4F75-BD4B-6A18899CDDF4}"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3E425F63-95AA-44A9-A414-4560BA96DB12}" type="datetimeFigureOut">
              <a:rPr lang="id-ID" smtClean="0"/>
              <a:t>04-12-2023</a:t>
            </a:fld>
            <a:endParaRPr lang="id-ID"/>
          </a:p>
        </p:txBody>
      </p:sp>
      <p:sp>
        <p:nvSpPr>
          <p:cNvPr id="27" name="Slide Number Placeholder 26"/>
          <p:cNvSpPr>
            <a:spLocks noGrp="1"/>
          </p:cNvSpPr>
          <p:nvPr>
            <p:ph type="sldNum" sz="quarter" idx="11"/>
          </p:nvPr>
        </p:nvSpPr>
        <p:spPr/>
        <p:txBody>
          <a:bodyPr rtlCol="0"/>
          <a:lstStyle/>
          <a:p>
            <a:fld id="{1423B70B-A003-4F75-BD4B-6A18899CDDF4}" type="slidenum">
              <a:rPr lang="id-ID" smtClean="0"/>
              <a:t>‹#›</a:t>
            </a:fld>
            <a:endParaRPr lang="id-ID"/>
          </a:p>
        </p:txBody>
      </p:sp>
      <p:sp>
        <p:nvSpPr>
          <p:cNvPr id="28" name="Footer Placeholder 27"/>
          <p:cNvSpPr>
            <a:spLocks noGrp="1"/>
          </p:cNvSpPr>
          <p:nvPr>
            <p:ph type="ftr" sz="quarter" idx="12"/>
          </p:nvPr>
        </p:nvSpPr>
        <p:spPr/>
        <p:txBody>
          <a:bodyPr rtlCol="0"/>
          <a:lstStyle/>
          <a:p>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3E425F63-95AA-44A9-A414-4560BA96DB12}" type="datetimeFigureOut">
              <a:rPr lang="id-ID" smtClean="0"/>
              <a:t>04-12-2023</a:t>
            </a:fld>
            <a:endParaRPr lang="id-ID"/>
          </a:p>
        </p:txBody>
      </p:sp>
      <p:sp>
        <p:nvSpPr>
          <p:cNvPr id="4" name="Footer Placeholder 3"/>
          <p:cNvSpPr>
            <a:spLocks noGrp="1"/>
          </p:cNvSpPr>
          <p:nvPr>
            <p:ph type="ftr" sz="quarter" idx="11"/>
          </p:nvPr>
        </p:nvSpPr>
        <p:spPr>
          <a:xfrm>
            <a:off x="5257800" y="612648"/>
            <a:ext cx="1325880" cy="457200"/>
          </a:xfrm>
        </p:spPr>
        <p:txBody>
          <a:bodyPr/>
          <a:lstStyle/>
          <a:p>
            <a:endParaRPr lang="id-ID"/>
          </a:p>
        </p:txBody>
      </p:sp>
      <p:sp>
        <p:nvSpPr>
          <p:cNvPr id="5" name="Slide Number Placeholder 4"/>
          <p:cNvSpPr>
            <a:spLocks noGrp="1"/>
          </p:cNvSpPr>
          <p:nvPr>
            <p:ph type="sldNum" sz="quarter" idx="12"/>
          </p:nvPr>
        </p:nvSpPr>
        <p:spPr>
          <a:xfrm>
            <a:off x="8174736" y="2272"/>
            <a:ext cx="762000" cy="365760"/>
          </a:xfrm>
        </p:spPr>
        <p:txBody>
          <a:bodyPr/>
          <a:lstStyle/>
          <a:p>
            <a:fld id="{1423B70B-A003-4F75-BD4B-6A18899CDDF4}"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25F63-95AA-44A9-A414-4560BA96DB12}" type="datetimeFigureOut">
              <a:rPr lang="id-ID" smtClean="0"/>
              <a:t>04-12-2023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3E425F63-95AA-44A9-A414-4560BA96DB12}" type="datetimeFigureOut">
              <a:rPr lang="id-ID" smtClean="0"/>
              <a:t>04-12-2023</a:t>
            </a:fld>
            <a:endParaRPr lang="id-ID"/>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id-ID"/>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423B70B-A003-4F75-BD4B-6A18899CDDF4}"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 and Cyber Security</a:t>
            </a:r>
            <a:endParaRPr lang="id-ID" dirty="0"/>
          </a:p>
        </p:txBody>
      </p:sp>
      <p:sp>
        <p:nvSpPr>
          <p:cNvPr id="3" name="Subtitle 2"/>
          <p:cNvSpPr>
            <a:spLocks noGrp="1"/>
          </p:cNvSpPr>
          <p:nvPr>
            <p:ph type="subTitle" idx="1"/>
          </p:nvPr>
        </p:nvSpPr>
        <p:spPr/>
        <p:txBody>
          <a:bodyPr/>
          <a:lstStyle/>
          <a:p>
            <a:r>
              <a:rPr lang="id-ID" dirty="0"/>
              <a:t>L. Budi Handoko, M.Kom. (handoko@dosen.dinus.ac.id</a:t>
            </a:r>
            <a:r>
              <a:rPr lang="en-US" dirty="0"/>
              <a:t> /</a:t>
            </a:r>
          </a:p>
          <a:p>
            <a:r>
              <a:rPr lang="en-US" dirty="0"/>
              <a:t>handoko@dsn.dinus.ac.id</a:t>
            </a:r>
            <a:r>
              <a:rPr lang="id-ID" dirty="0"/>
              <a:t>)</a:t>
            </a:r>
          </a:p>
          <a:p>
            <a:r>
              <a:rPr lang="id-ID" dirty="0"/>
              <a:t>Dian Nuswantoro University</a:t>
            </a:r>
          </a:p>
        </p:txBody>
      </p:sp>
    </p:spTree>
    <p:extLst>
      <p:ext uri="{BB962C8B-B14F-4D97-AF65-F5344CB8AC3E}">
        <p14:creationId xmlns:p14="http://schemas.microsoft.com/office/powerpoint/2010/main" val="1263278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5803-36AA-95DA-7463-18E33B53E957}"/>
              </a:ext>
            </a:extLst>
          </p:cNvPr>
          <p:cNvSpPr>
            <a:spLocks noGrp="1"/>
          </p:cNvSpPr>
          <p:nvPr>
            <p:ph type="title"/>
          </p:nvPr>
        </p:nvSpPr>
        <p:spPr>
          <a:xfrm>
            <a:off x="457200" y="404664"/>
            <a:ext cx="8229600" cy="1066800"/>
          </a:xfrm>
        </p:spPr>
        <p:txBody>
          <a:bodyPr/>
          <a:lstStyle/>
          <a:p>
            <a:r>
              <a:rPr lang="en-US" dirty="0"/>
              <a:t>NIST - Respond</a:t>
            </a:r>
            <a:endParaRPr lang="id-ID" dirty="0"/>
          </a:p>
        </p:txBody>
      </p:sp>
      <p:sp>
        <p:nvSpPr>
          <p:cNvPr id="3" name="Content Placeholder 2">
            <a:extLst>
              <a:ext uri="{FF2B5EF4-FFF2-40B4-BE49-F238E27FC236}">
                <a16:creationId xmlns:a16="http://schemas.microsoft.com/office/drawing/2014/main" id="{60CD5142-12BC-E1B8-16D0-9B8F69C3C059}"/>
              </a:ext>
            </a:extLst>
          </p:cNvPr>
          <p:cNvSpPr>
            <a:spLocks noGrp="1"/>
          </p:cNvSpPr>
          <p:nvPr>
            <p:ph idx="1"/>
          </p:nvPr>
        </p:nvSpPr>
        <p:spPr>
          <a:xfrm>
            <a:off x="457200" y="1628800"/>
            <a:ext cx="8229600" cy="4945736"/>
          </a:xfrm>
        </p:spPr>
        <p:txBody>
          <a:bodyPr>
            <a:normAutofit fontScale="62500" lnSpcReduction="20000"/>
          </a:bodyPr>
          <a:lstStyle/>
          <a:p>
            <a:pPr marL="109728" indent="0" algn="just">
              <a:buNone/>
            </a:pPr>
            <a:r>
              <a:rPr lang="en-US" dirty="0"/>
              <a:t>Develop and implement the appropriate activities to take action regarding a detected cybersecurity incident.</a:t>
            </a:r>
          </a:p>
          <a:p>
            <a:pPr algn="just"/>
            <a:endParaRPr lang="en-US" dirty="0"/>
          </a:p>
          <a:p>
            <a:pPr algn="just"/>
            <a:r>
              <a:rPr lang="en-US" dirty="0"/>
              <a:t>Response Planning (RS.RP): Response processes and procedures are executed and maintained, to ensure timely response to detected cybersecurity events.</a:t>
            </a:r>
          </a:p>
          <a:p>
            <a:pPr algn="just"/>
            <a:endParaRPr lang="en-US" dirty="0"/>
          </a:p>
          <a:p>
            <a:pPr algn="just"/>
            <a:r>
              <a:rPr lang="en-US" dirty="0"/>
              <a:t>Communications (RS.CO): Response activities are coordinated with internal and external stakeholders, as appropriate, to include external support from law enforcement agencies.</a:t>
            </a:r>
          </a:p>
          <a:p>
            <a:pPr algn="just"/>
            <a:endParaRPr lang="en-US" dirty="0"/>
          </a:p>
          <a:p>
            <a:pPr algn="just"/>
            <a:r>
              <a:rPr lang="en-US" dirty="0"/>
              <a:t>Analysis (RS.AN): Analysis is conducted to ensure adequate response and support recovery activities.</a:t>
            </a:r>
          </a:p>
          <a:p>
            <a:pPr algn="just"/>
            <a:endParaRPr lang="en-US" dirty="0"/>
          </a:p>
          <a:p>
            <a:pPr algn="just"/>
            <a:r>
              <a:rPr lang="en-US" dirty="0"/>
              <a:t>Mitigation (RS.MI): Activities are performed to prevent expansion of an event, mitigate its effects, and eradicate the incident.</a:t>
            </a:r>
          </a:p>
          <a:p>
            <a:pPr algn="just"/>
            <a:endParaRPr lang="en-US" dirty="0"/>
          </a:p>
          <a:p>
            <a:pPr algn="just"/>
            <a:r>
              <a:rPr lang="en-US" dirty="0"/>
              <a:t>Improvements (RS.IM): Organizational response activities are improved by incorporating lessons learned from current and previous detection/response activities.</a:t>
            </a:r>
            <a:endParaRPr lang="id-ID" dirty="0"/>
          </a:p>
        </p:txBody>
      </p:sp>
    </p:spTree>
    <p:extLst>
      <p:ext uri="{BB962C8B-B14F-4D97-AF65-F5344CB8AC3E}">
        <p14:creationId xmlns:p14="http://schemas.microsoft.com/office/powerpoint/2010/main" val="2873958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C60-2D54-17D1-360D-4BBCEF9DC5D2}"/>
              </a:ext>
            </a:extLst>
          </p:cNvPr>
          <p:cNvSpPr>
            <a:spLocks noGrp="1"/>
          </p:cNvSpPr>
          <p:nvPr>
            <p:ph type="title"/>
          </p:nvPr>
        </p:nvSpPr>
        <p:spPr>
          <a:xfrm>
            <a:off x="457200" y="476672"/>
            <a:ext cx="8229600" cy="1066800"/>
          </a:xfrm>
        </p:spPr>
        <p:txBody>
          <a:bodyPr/>
          <a:lstStyle/>
          <a:p>
            <a:r>
              <a:rPr lang="en-US" dirty="0"/>
              <a:t>NIST - Recover</a:t>
            </a:r>
            <a:endParaRPr lang="id-ID" dirty="0"/>
          </a:p>
        </p:txBody>
      </p:sp>
      <p:sp>
        <p:nvSpPr>
          <p:cNvPr id="3" name="Content Placeholder 2">
            <a:extLst>
              <a:ext uri="{FF2B5EF4-FFF2-40B4-BE49-F238E27FC236}">
                <a16:creationId xmlns:a16="http://schemas.microsoft.com/office/drawing/2014/main" id="{6EFFDD53-5074-8D7B-843F-74081E1B1A08}"/>
              </a:ext>
            </a:extLst>
          </p:cNvPr>
          <p:cNvSpPr>
            <a:spLocks noGrp="1"/>
          </p:cNvSpPr>
          <p:nvPr>
            <p:ph idx="1"/>
          </p:nvPr>
        </p:nvSpPr>
        <p:spPr>
          <a:xfrm>
            <a:off x="457200" y="1543472"/>
            <a:ext cx="8229600" cy="5031064"/>
          </a:xfrm>
        </p:spPr>
        <p:txBody>
          <a:bodyPr>
            <a:normAutofit fontScale="77500" lnSpcReduction="20000"/>
          </a:bodyPr>
          <a:lstStyle/>
          <a:p>
            <a:pPr marL="109728" indent="0" algn="just">
              <a:buNone/>
            </a:pPr>
            <a:r>
              <a:rPr lang="en-US" dirty="0"/>
              <a:t>Develop and implement the appropriate activities to maintain plans for resilience and to restore any capabilities or services that were impaired due to a cybersecurity incident.</a:t>
            </a:r>
          </a:p>
          <a:p>
            <a:pPr algn="just"/>
            <a:endParaRPr lang="en-US" dirty="0"/>
          </a:p>
          <a:p>
            <a:pPr algn="just"/>
            <a:r>
              <a:rPr lang="en-US" dirty="0"/>
              <a:t>Recovery Planning (RC.RP): Recovery processes and procedures are executed and maintained to ensure timely restoration of systems or assets affected by cybersecurity events.</a:t>
            </a:r>
          </a:p>
          <a:p>
            <a:pPr algn="just"/>
            <a:endParaRPr lang="en-US" dirty="0"/>
          </a:p>
          <a:p>
            <a:pPr algn="just"/>
            <a:r>
              <a:rPr lang="en-US" dirty="0"/>
              <a:t>Improvements (RC.IM): Recovery planning and processes are improved by incorporating lessons learned into future activities.</a:t>
            </a:r>
          </a:p>
          <a:p>
            <a:pPr algn="just"/>
            <a:endParaRPr lang="en-US" dirty="0"/>
          </a:p>
          <a:p>
            <a:pPr algn="just"/>
            <a:r>
              <a:rPr lang="en-US" dirty="0"/>
              <a:t>Communications (RC.CO): Restoration activities are coordinated with internal and external parties, such as coordinating centers, Internet Service Providers, owners of attacking systems, victims, other CSIRTs, and vendors.</a:t>
            </a:r>
            <a:endParaRPr lang="id-ID" dirty="0"/>
          </a:p>
        </p:txBody>
      </p:sp>
    </p:spTree>
    <p:extLst>
      <p:ext uri="{BB962C8B-B14F-4D97-AF65-F5344CB8AC3E}">
        <p14:creationId xmlns:p14="http://schemas.microsoft.com/office/powerpoint/2010/main" val="271789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727254" y="2276872"/>
            <a:ext cx="7675498" cy="258532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Anything to discuss ?</a:t>
            </a:r>
            <a:endParaRPr kumimoji="0" lang="en-US"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p:txBody>
      </p:sp>
    </p:spTree>
    <p:extLst>
      <p:ext uri="{BB962C8B-B14F-4D97-AF65-F5344CB8AC3E}">
        <p14:creationId xmlns:p14="http://schemas.microsoft.com/office/powerpoint/2010/main" val="2066028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E7F5-A8C9-4473-C1B1-51BFA29432E5}"/>
              </a:ext>
            </a:extLst>
          </p:cNvPr>
          <p:cNvSpPr>
            <a:spLocks noGrp="1"/>
          </p:cNvSpPr>
          <p:nvPr>
            <p:ph type="title"/>
          </p:nvPr>
        </p:nvSpPr>
        <p:spPr>
          <a:xfrm>
            <a:off x="457200" y="764704"/>
            <a:ext cx="8229600" cy="1066800"/>
          </a:xfrm>
        </p:spPr>
        <p:txBody>
          <a:bodyPr/>
          <a:lstStyle/>
          <a:p>
            <a:r>
              <a:rPr lang="en-US" b="1" dirty="0"/>
              <a:t>ISO 27001 and 27002</a:t>
            </a:r>
            <a:endParaRPr lang="id-ID" b="1" dirty="0"/>
          </a:p>
        </p:txBody>
      </p:sp>
      <p:sp>
        <p:nvSpPr>
          <p:cNvPr id="3" name="Content Placeholder 2">
            <a:extLst>
              <a:ext uri="{FF2B5EF4-FFF2-40B4-BE49-F238E27FC236}">
                <a16:creationId xmlns:a16="http://schemas.microsoft.com/office/drawing/2014/main" id="{59061EDB-12B3-8055-9A62-0D5486F6848C}"/>
              </a:ext>
            </a:extLst>
          </p:cNvPr>
          <p:cNvSpPr>
            <a:spLocks noGrp="1"/>
          </p:cNvSpPr>
          <p:nvPr>
            <p:ph idx="1"/>
          </p:nvPr>
        </p:nvSpPr>
        <p:spPr/>
        <p:txBody>
          <a:bodyPr>
            <a:normAutofit fontScale="92500" lnSpcReduction="20000"/>
          </a:bodyPr>
          <a:lstStyle/>
          <a:p>
            <a:pPr algn="just"/>
            <a:r>
              <a:rPr lang="en-US" dirty="0"/>
              <a:t>It’s a globally accepted standard for managing information security across internal situations and third parties.</a:t>
            </a:r>
          </a:p>
          <a:p>
            <a:pPr algn="just"/>
            <a:endParaRPr lang="en-US" dirty="0"/>
          </a:p>
          <a:p>
            <a:pPr algn="just"/>
            <a:r>
              <a:rPr lang="en-US" dirty="0"/>
              <a:t>To use it, you must have an Information Security Management System set up – it includes 114 super stringent controls divided into 14 categories. That might sound daunting (and it is!), but once implemented, these standards can act as a huge selling point for your organization and help draw in new customers who want to feel protected against potential threats.</a:t>
            </a:r>
            <a:endParaRPr lang="id-ID" dirty="0"/>
          </a:p>
        </p:txBody>
      </p:sp>
    </p:spTree>
    <p:extLst>
      <p:ext uri="{BB962C8B-B14F-4D97-AF65-F5344CB8AC3E}">
        <p14:creationId xmlns:p14="http://schemas.microsoft.com/office/powerpoint/2010/main" val="71869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3AF-D39E-F842-9493-254822564D65}"/>
              </a:ext>
            </a:extLst>
          </p:cNvPr>
          <p:cNvSpPr>
            <a:spLocks noGrp="1"/>
          </p:cNvSpPr>
          <p:nvPr>
            <p:ph type="title"/>
          </p:nvPr>
        </p:nvSpPr>
        <p:spPr>
          <a:xfrm>
            <a:off x="457200" y="548680"/>
            <a:ext cx="8229600" cy="1066800"/>
          </a:xfrm>
        </p:spPr>
        <p:txBody>
          <a:bodyPr/>
          <a:lstStyle/>
          <a:p>
            <a:r>
              <a:rPr lang="en-US" dirty="0"/>
              <a:t>ISO / IEC 27001</a:t>
            </a:r>
            <a:endParaRPr lang="id-ID" dirty="0"/>
          </a:p>
        </p:txBody>
      </p:sp>
      <p:sp>
        <p:nvSpPr>
          <p:cNvPr id="3" name="Content Placeholder 2">
            <a:extLst>
              <a:ext uri="{FF2B5EF4-FFF2-40B4-BE49-F238E27FC236}">
                <a16:creationId xmlns:a16="http://schemas.microsoft.com/office/drawing/2014/main" id="{6C285C18-CF19-8386-8889-ADE23AC04EB8}"/>
              </a:ext>
            </a:extLst>
          </p:cNvPr>
          <p:cNvSpPr>
            <a:spLocks noGrp="1"/>
          </p:cNvSpPr>
          <p:nvPr>
            <p:ph idx="1"/>
          </p:nvPr>
        </p:nvSpPr>
        <p:spPr>
          <a:xfrm>
            <a:off x="457200" y="1772816"/>
            <a:ext cx="5050904" cy="3456384"/>
          </a:xfrm>
        </p:spPr>
        <p:txBody>
          <a:bodyPr>
            <a:normAutofit fontScale="70000" lnSpcReduction="20000"/>
          </a:bodyPr>
          <a:lstStyle/>
          <a:p>
            <a:pPr marL="109728" indent="0">
              <a:buNone/>
            </a:pPr>
            <a:r>
              <a:rPr lang="en-US" dirty="0"/>
              <a:t>Requires that management :</a:t>
            </a:r>
          </a:p>
          <a:p>
            <a:endParaRPr lang="en-US" dirty="0"/>
          </a:p>
          <a:p>
            <a:r>
              <a:rPr lang="en-US" dirty="0"/>
              <a:t>Systematically examine the organization's information security risks, taking account of the threats, vulnerabilities, and impacts;</a:t>
            </a:r>
          </a:p>
          <a:p>
            <a:endParaRPr lang="en-US" dirty="0"/>
          </a:p>
          <a:p>
            <a:r>
              <a:rPr lang="en-US" dirty="0"/>
              <a:t>Design and implement a coherent and comprehensive suite of information security controls and/or other forms of risk treatment (such as risk avoidance or risk transfer) to address those risks that are deemed unacceptable; and</a:t>
            </a:r>
          </a:p>
        </p:txBody>
      </p:sp>
      <p:pic>
        <p:nvPicPr>
          <p:cNvPr id="6" name="Picture 2" descr="Benefits of ISO 27001">
            <a:extLst>
              <a:ext uri="{FF2B5EF4-FFF2-40B4-BE49-F238E27FC236}">
                <a16:creationId xmlns:a16="http://schemas.microsoft.com/office/drawing/2014/main" id="{5FDCF06F-4FDD-F891-78D9-B2FAA2C31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980728"/>
            <a:ext cx="3686810" cy="345638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FFE92B9-6F5A-C7AF-FAE9-E2A892A3C516}"/>
              </a:ext>
            </a:extLst>
          </p:cNvPr>
          <p:cNvSpPr txBox="1">
            <a:spLocks/>
          </p:cNvSpPr>
          <p:nvPr/>
        </p:nvSpPr>
        <p:spPr>
          <a:xfrm>
            <a:off x="457200" y="5301651"/>
            <a:ext cx="8229600" cy="1295701"/>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sz="2000" dirty="0"/>
              <a:t>Adopt an overarching management process to ensure that the information security controls continue to meet the organization's information security needs on an ongoing basis.</a:t>
            </a:r>
            <a:endParaRPr lang="id-ID" sz="2000" dirty="0"/>
          </a:p>
        </p:txBody>
      </p:sp>
    </p:spTree>
    <p:extLst>
      <p:ext uri="{BB962C8B-B14F-4D97-AF65-F5344CB8AC3E}">
        <p14:creationId xmlns:p14="http://schemas.microsoft.com/office/powerpoint/2010/main" val="390613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DCA ISO 27001 12 step implementation approach">
            <a:extLst>
              <a:ext uri="{FF2B5EF4-FFF2-40B4-BE49-F238E27FC236}">
                <a16:creationId xmlns:a16="http://schemas.microsoft.com/office/drawing/2014/main" id="{E2F4CE45-74A0-FAA4-DA29-5DC1CEEBF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0720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589968-AAC3-B12D-C94A-799352466BB8}"/>
              </a:ext>
            </a:extLst>
          </p:cNvPr>
          <p:cNvPicPr>
            <a:picLocks noChangeAspect="1"/>
          </p:cNvPicPr>
          <p:nvPr/>
        </p:nvPicPr>
        <p:blipFill>
          <a:blip r:embed="rId3"/>
          <a:stretch>
            <a:fillRect/>
          </a:stretch>
        </p:blipFill>
        <p:spPr>
          <a:xfrm>
            <a:off x="3203848" y="2924944"/>
            <a:ext cx="1536571" cy="1656184"/>
          </a:xfrm>
          <a:prstGeom prst="rect">
            <a:avLst/>
          </a:prstGeom>
        </p:spPr>
      </p:pic>
    </p:spTree>
    <p:extLst>
      <p:ext uri="{BB962C8B-B14F-4D97-AF65-F5344CB8AC3E}">
        <p14:creationId xmlns:p14="http://schemas.microsoft.com/office/powerpoint/2010/main" val="150518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92EE-26AF-3A49-21FF-0CC3CC796779}"/>
              </a:ext>
            </a:extLst>
          </p:cNvPr>
          <p:cNvSpPr>
            <a:spLocks noGrp="1"/>
          </p:cNvSpPr>
          <p:nvPr>
            <p:ph type="title"/>
          </p:nvPr>
        </p:nvSpPr>
        <p:spPr>
          <a:xfrm>
            <a:off x="457200" y="548680"/>
            <a:ext cx="8229600" cy="1066800"/>
          </a:xfrm>
        </p:spPr>
        <p:txBody>
          <a:bodyPr>
            <a:normAutofit fontScale="90000"/>
          </a:bodyPr>
          <a:lstStyle/>
          <a:p>
            <a:r>
              <a:rPr lang="en-US" dirty="0"/>
              <a:t>ISO / IEC 27001 Certification Process</a:t>
            </a:r>
            <a:endParaRPr lang="id-ID" dirty="0"/>
          </a:p>
        </p:txBody>
      </p:sp>
      <p:sp>
        <p:nvSpPr>
          <p:cNvPr id="3" name="Content Placeholder 2">
            <a:extLst>
              <a:ext uri="{FF2B5EF4-FFF2-40B4-BE49-F238E27FC236}">
                <a16:creationId xmlns:a16="http://schemas.microsoft.com/office/drawing/2014/main" id="{50ED43C2-2877-7E35-2BF7-44298D44EFAB}"/>
              </a:ext>
            </a:extLst>
          </p:cNvPr>
          <p:cNvSpPr>
            <a:spLocks noGrp="1"/>
          </p:cNvSpPr>
          <p:nvPr>
            <p:ph idx="1"/>
          </p:nvPr>
        </p:nvSpPr>
        <p:spPr>
          <a:xfrm>
            <a:off x="457200" y="1844824"/>
            <a:ext cx="8229600" cy="4729712"/>
          </a:xfrm>
        </p:spPr>
        <p:txBody>
          <a:bodyPr>
            <a:normAutofit fontScale="55000" lnSpcReduction="20000"/>
          </a:bodyPr>
          <a:lstStyle/>
          <a:p>
            <a:pPr algn="just"/>
            <a:r>
              <a:rPr lang="en-US" b="1" dirty="0"/>
              <a:t>Scoping </a:t>
            </a:r>
            <a:r>
              <a:rPr lang="en-US" dirty="0"/>
              <a:t>: Organizations determine the scope of their ISMS, defining the boundaries and assets to be covered.</a:t>
            </a:r>
          </a:p>
          <a:p>
            <a:pPr algn="just"/>
            <a:endParaRPr lang="en-US" dirty="0"/>
          </a:p>
          <a:p>
            <a:pPr algn="just"/>
            <a:r>
              <a:rPr lang="en-US" b="1" dirty="0"/>
              <a:t>Risk Assessment </a:t>
            </a:r>
            <a:r>
              <a:rPr lang="en-US" dirty="0"/>
              <a:t>: A risk assessment is conducted to identify and evaluate information security risks, ensuring that appropriate controls are implemented to manage these risks effectively.</a:t>
            </a:r>
          </a:p>
          <a:p>
            <a:pPr algn="just"/>
            <a:endParaRPr lang="en-US" dirty="0"/>
          </a:p>
          <a:p>
            <a:pPr algn="just"/>
            <a:r>
              <a:rPr lang="en-US" b="1" dirty="0"/>
              <a:t>Gap Analysis </a:t>
            </a:r>
            <a:r>
              <a:rPr lang="en-US" dirty="0"/>
              <a:t>: A gap analysis compares the organization's existing information security practices against the requirements of ISO/IEC 27001 to identify areas for improvement.</a:t>
            </a:r>
          </a:p>
          <a:p>
            <a:pPr algn="just"/>
            <a:endParaRPr lang="en-US" dirty="0"/>
          </a:p>
          <a:p>
            <a:pPr algn="just"/>
            <a:r>
              <a:rPr lang="en-US" b="1" dirty="0"/>
              <a:t>ISMS Development </a:t>
            </a:r>
            <a:r>
              <a:rPr lang="en-US" dirty="0"/>
              <a:t>: Based on the results of the risk assessment and gap analysis, the organization develops and implements its ISMS (</a:t>
            </a:r>
            <a:r>
              <a:rPr lang="en-US" i="1" dirty="0"/>
              <a:t>Information security management system</a:t>
            </a:r>
            <a:r>
              <a:rPr lang="en-US" dirty="0"/>
              <a:t>), incorporating the necessary security controls.</a:t>
            </a:r>
          </a:p>
          <a:p>
            <a:pPr algn="just"/>
            <a:endParaRPr lang="en-US" dirty="0"/>
          </a:p>
          <a:p>
            <a:pPr algn="just"/>
            <a:r>
              <a:rPr lang="en-US" b="1" dirty="0"/>
              <a:t>Internal Audits </a:t>
            </a:r>
            <a:r>
              <a:rPr lang="en-US" dirty="0"/>
              <a:t>: Internal audits are conducted to assess the effectiveness and compliance of the implemented ISMS with the ISO/IEC 27001 standard.</a:t>
            </a:r>
          </a:p>
          <a:p>
            <a:pPr algn="just"/>
            <a:endParaRPr lang="en-US" dirty="0"/>
          </a:p>
          <a:p>
            <a:pPr algn="just"/>
            <a:r>
              <a:rPr lang="en-US" b="1" dirty="0"/>
              <a:t>Certification Audit </a:t>
            </a:r>
            <a:r>
              <a:rPr lang="en-US" dirty="0"/>
              <a:t>: The organization undergoes an independent certification audit by an accredited certification body to assess its ISMS compliance with ISO/IEC 27001.</a:t>
            </a:r>
          </a:p>
          <a:p>
            <a:pPr algn="just"/>
            <a:endParaRPr lang="en-US" dirty="0"/>
          </a:p>
          <a:p>
            <a:pPr algn="just"/>
            <a:r>
              <a:rPr lang="en-US" b="1" dirty="0"/>
              <a:t>Certification Decision </a:t>
            </a:r>
            <a:r>
              <a:rPr lang="en-US" dirty="0"/>
              <a:t>: If the audit demonstrates compliance, the organization is awarded the ISO/IEC 27001 certification.</a:t>
            </a:r>
            <a:endParaRPr lang="id-ID" dirty="0"/>
          </a:p>
        </p:txBody>
      </p:sp>
    </p:spTree>
    <p:extLst>
      <p:ext uri="{BB962C8B-B14F-4D97-AF65-F5344CB8AC3E}">
        <p14:creationId xmlns:p14="http://schemas.microsoft.com/office/powerpoint/2010/main" val="128605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59F4-5122-F86B-E097-0226127B66BC}"/>
              </a:ext>
            </a:extLst>
          </p:cNvPr>
          <p:cNvSpPr>
            <a:spLocks noGrp="1"/>
          </p:cNvSpPr>
          <p:nvPr>
            <p:ph type="title"/>
          </p:nvPr>
        </p:nvSpPr>
        <p:spPr>
          <a:xfrm>
            <a:off x="457200" y="692696"/>
            <a:ext cx="8229600" cy="1066800"/>
          </a:xfrm>
        </p:spPr>
        <p:txBody>
          <a:bodyPr/>
          <a:lstStyle/>
          <a:p>
            <a:r>
              <a:rPr lang="en-US" dirty="0"/>
              <a:t>3 Stage External Audit</a:t>
            </a:r>
            <a:endParaRPr lang="id-ID" dirty="0"/>
          </a:p>
        </p:txBody>
      </p:sp>
      <p:sp>
        <p:nvSpPr>
          <p:cNvPr id="3" name="Content Placeholder 2">
            <a:extLst>
              <a:ext uri="{FF2B5EF4-FFF2-40B4-BE49-F238E27FC236}">
                <a16:creationId xmlns:a16="http://schemas.microsoft.com/office/drawing/2014/main" id="{5E374AED-D0E5-5DF6-C35D-D10D601B8CD3}"/>
              </a:ext>
            </a:extLst>
          </p:cNvPr>
          <p:cNvSpPr>
            <a:spLocks noGrp="1"/>
          </p:cNvSpPr>
          <p:nvPr>
            <p:ph idx="1"/>
          </p:nvPr>
        </p:nvSpPr>
        <p:spPr>
          <a:xfrm>
            <a:off x="457200" y="1916832"/>
            <a:ext cx="8229600" cy="4657704"/>
          </a:xfrm>
        </p:spPr>
        <p:txBody>
          <a:bodyPr>
            <a:normAutofit fontScale="55000" lnSpcReduction="20000"/>
          </a:bodyPr>
          <a:lstStyle/>
          <a:p>
            <a:pPr algn="just"/>
            <a:endParaRPr lang="en-US" b="1" dirty="0"/>
          </a:p>
          <a:p>
            <a:pPr algn="just"/>
            <a:r>
              <a:rPr lang="en-US" b="1" dirty="0"/>
              <a:t>Stage 1</a:t>
            </a:r>
            <a:r>
              <a:rPr lang="en-US" dirty="0"/>
              <a:t> is a preliminary review of the ISMS. It includes checks for the existence and completeness of key documentation, such as the organization's information security policy, Statement of Applicability (</a:t>
            </a:r>
            <a:r>
              <a:rPr lang="en-US" dirty="0" err="1"/>
              <a:t>SoA</a:t>
            </a:r>
            <a:r>
              <a:rPr lang="en-US" dirty="0"/>
              <a:t>), and Risk Treatment Plan (RTP). The auditor will have a brief meeting with some employees to review if their knowledge of the standard's requirements is at an acceptable level. They will decide if the organization is ready for the Stage 2 audit. They will also discuss any issues or specific situations prior to the Stage 2 audit and define the </a:t>
            </a:r>
            <a:r>
              <a:rPr lang="en-US" dirty="0" err="1"/>
              <a:t>auditplan</a:t>
            </a:r>
            <a:r>
              <a:rPr lang="en-US" dirty="0"/>
              <a:t> including subjects and who is needed on what day.</a:t>
            </a:r>
          </a:p>
          <a:p>
            <a:pPr algn="just"/>
            <a:endParaRPr lang="en-US" dirty="0"/>
          </a:p>
          <a:p>
            <a:pPr algn="just"/>
            <a:r>
              <a:rPr lang="en-US" b="1" dirty="0"/>
              <a:t>Stage 2</a:t>
            </a:r>
            <a:r>
              <a:rPr lang="en-US" dirty="0"/>
              <a:t> is a more detailed and formal compliance audit, independently testing the ISMS against the requirements specified in ISO/IEC 27001. The auditors will seek evidence to confirm that the management system has been properly designed and implemented, and is in fact in operation (for example by confirming that a security committee or similar management body meets regularly to oversee the ISMS). Certification audits are usually conducted by ISO/IEC 27001 Lead Auditors. Passing this stage results in the ISMS being certified compliant with ISO/IEC 27001.</a:t>
            </a:r>
          </a:p>
          <a:p>
            <a:pPr algn="just"/>
            <a:endParaRPr lang="en-US" dirty="0"/>
          </a:p>
          <a:p>
            <a:pPr algn="just"/>
            <a:r>
              <a:rPr lang="en-US" b="1" dirty="0"/>
              <a:t>Ongoing</a:t>
            </a:r>
            <a:r>
              <a:rPr lang="en-US" dirty="0"/>
              <a:t> involves follow-up reviews or audits to confirm that the organization remains in compliance with the standard. Certification maintenance requires periodic re-assessment audits to confirm that the ISMS continues to operate as specified and intended. These should happen at least annually but (by agreement with management) are often conducted more frequently, particularly while the ISMS is still maturing.</a:t>
            </a:r>
            <a:endParaRPr lang="id-ID" dirty="0"/>
          </a:p>
        </p:txBody>
      </p:sp>
    </p:spTree>
    <p:extLst>
      <p:ext uri="{BB962C8B-B14F-4D97-AF65-F5344CB8AC3E}">
        <p14:creationId xmlns:p14="http://schemas.microsoft.com/office/powerpoint/2010/main" val="223924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2986-5839-BD69-AA98-1B78655B1D7B}"/>
              </a:ext>
            </a:extLst>
          </p:cNvPr>
          <p:cNvSpPr>
            <a:spLocks noGrp="1"/>
          </p:cNvSpPr>
          <p:nvPr>
            <p:ph type="title"/>
          </p:nvPr>
        </p:nvSpPr>
        <p:spPr>
          <a:xfrm>
            <a:off x="457200" y="476672"/>
            <a:ext cx="8229600" cy="1066800"/>
          </a:xfrm>
        </p:spPr>
        <p:txBody>
          <a:bodyPr/>
          <a:lstStyle/>
          <a:p>
            <a:r>
              <a:rPr lang="en-US" dirty="0"/>
              <a:t>Benefits</a:t>
            </a:r>
            <a:endParaRPr lang="id-ID" dirty="0"/>
          </a:p>
        </p:txBody>
      </p:sp>
      <p:sp>
        <p:nvSpPr>
          <p:cNvPr id="3" name="Content Placeholder 2">
            <a:extLst>
              <a:ext uri="{FF2B5EF4-FFF2-40B4-BE49-F238E27FC236}">
                <a16:creationId xmlns:a16="http://schemas.microsoft.com/office/drawing/2014/main" id="{DDD83B26-2815-3FB2-0C55-5DC19F6810EA}"/>
              </a:ext>
            </a:extLst>
          </p:cNvPr>
          <p:cNvSpPr>
            <a:spLocks noGrp="1"/>
          </p:cNvSpPr>
          <p:nvPr>
            <p:ph idx="1"/>
          </p:nvPr>
        </p:nvSpPr>
        <p:spPr>
          <a:xfrm>
            <a:off x="457200" y="1700808"/>
            <a:ext cx="8229600" cy="4873728"/>
          </a:xfrm>
        </p:spPr>
        <p:txBody>
          <a:bodyPr>
            <a:normAutofit fontScale="55000" lnSpcReduction="20000"/>
          </a:bodyPr>
          <a:lstStyle/>
          <a:p>
            <a:pPr algn="just"/>
            <a:r>
              <a:rPr lang="en-US" dirty="0"/>
              <a:t>Enhanced Information Security Posture : ISO/IEC 27001 certification demonstrates a commitment to robust information security practices, bolstering the organization's ability to protect sensitive data and assets.</a:t>
            </a:r>
          </a:p>
          <a:p>
            <a:pPr algn="just"/>
            <a:endParaRPr lang="en-US" dirty="0"/>
          </a:p>
          <a:p>
            <a:pPr algn="just"/>
            <a:r>
              <a:rPr lang="en-US" dirty="0"/>
              <a:t>Building Trust with Customers and Stakeholders : Certification instils confidence in customers, partners, and stakeholders, assuring them that their information is handled with utmost care and security.</a:t>
            </a:r>
          </a:p>
          <a:p>
            <a:pPr algn="just"/>
            <a:endParaRPr lang="en-US" dirty="0"/>
          </a:p>
          <a:p>
            <a:pPr algn="just"/>
            <a:r>
              <a:rPr lang="en-US" dirty="0"/>
              <a:t>Meeting Regulatory and Legal Requirements : ISO/IEC 27001 certification aids in compliance with various data protection and privacy regulations, such as the General Data Protection Regulation (GDPR) in the European Union.</a:t>
            </a:r>
          </a:p>
          <a:p>
            <a:pPr algn="just"/>
            <a:endParaRPr lang="en-US" dirty="0"/>
          </a:p>
          <a:p>
            <a:pPr algn="just"/>
            <a:r>
              <a:rPr lang="en-US" dirty="0"/>
              <a:t>Competitive Advantage : Organizations with ISO/IEC 27001 certification gain a competitive edge over rivals, especially when participating in tenders or bidding for projects that require stringent security measures.</a:t>
            </a:r>
          </a:p>
          <a:p>
            <a:pPr algn="just"/>
            <a:endParaRPr lang="en-US" dirty="0"/>
          </a:p>
          <a:p>
            <a:pPr algn="just"/>
            <a:r>
              <a:rPr lang="en-US" dirty="0"/>
              <a:t>Risk Mitigation : By implementing a risk-based approach to information security, organizations can proactively identify and mitigate potential threats, reducing the likelihood of security incidents.</a:t>
            </a:r>
          </a:p>
          <a:p>
            <a:pPr algn="just"/>
            <a:endParaRPr lang="en-US" dirty="0"/>
          </a:p>
          <a:p>
            <a:pPr algn="just"/>
            <a:r>
              <a:rPr lang="en-US" dirty="0"/>
              <a:t>Incident Response Preparedness : The standard's incident management controls ensure that organizations are well-prepared to handle security incidents promptly and efficiently, minimizing their impact.</a:t>
            </a:r>
            <a:endParaRPr lang="id-ID" dirty="0"/>
          </a:p>
        </p:txBody>
      </p:sp>
    </p:spTree>
    <p:extLst>
      <p:ext uri="{BB962C8B-B14F-4D97-AF65-F5344CB8AC3E}">
        <p14:creationId xmlns:p14="http://schemas.microsoft.com/office/powerpoint/2010/main" val="388431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727254" y="2276872"/>
            <a:ext cx="7675498" cy="258532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Anything to discuss ?</a:t>
            </a:r>
            <a:endParaRPr kumimoji="0" lang="en-US"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p:txBody>
      </p:sp>
    </p:spTree>
    <p:extLst>
      <p:ext uri="{BB962C8B-B14F-4D97-AF65-F5344CB8AC3E}">
        <p14:creationId xmlns:p14="http://schemas.microsoft.com/office/powerpoint/2010/main" val="385918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289E-C685-E135-1573-AFF14A0F4200}"/>
              </a:ext>
            </a:extLst>
          </p:cNvPr>
          <p:cNvSpPr>
            <a:spLocks noGrp="1"/>
          </p:cNvSpPr>
          <p:nvPr>
            <p:ph type="title"/>
          </p:nvPr>
        </p:nvSpPr>
        <p:spPr/>
        <p:txBody>
          <a:bodyPr/>
          <a:lstStyle/>
          <a:p>
            <a:r>
              <a:rPr lang="en-US" dirty="0"/>
              <a:t>Cyber Security Framework</a:t>
            </a:r>
            <a:endParaRPr lang="id-ID" dirty="0"/>
          </a:p>
        </p:txBody>
      </p:sp>
      <p:sp>
        <p:nvSpPr>
          <p:cNvPr id="3" name="Content Placeholder 2">
            <a:extLst>
              <a:ext uri="{FF2B5EF4-FFF2-40B4-BE49-F238E27FC236}">
                <a16:creationId xmlns:a16="http://schemas.microsoft.com/office/drawing/2014/main" id="{4237EE5B-E516-D8A3-AE47-1EB3458D7C61}"/>
              </a:ext>
            </a:extLst>
          </p:cNvPr>
          <p:cNvSpPr>
            <a:spLocks noGrp="1"/>
          </p:cNvSpPr>
          <p:nvPr>
            <p:ph idx="1"/>
          </p:nvPr>
        </p:nvSpPr>
        <p:spPr/>
        <p:txBody>
          <a:bodyPr/>
          <a:lstStyle/>
          <a:p>
            <a:pPr marL="109728" indent="0">
              <a:buNone/>
            </a:pPr>
            <a:endParaRPr lang="en-US" dirty="0"/>
          </a:p>
          <a:p>
            <a:pPr marL="109728" indent="0" algn="ctr">
              <a:buNone/>
            </a:pPr>
            <a:r>
              <a:rPr lang="en-US" dirty="0"/>
              <a:t>Cybersecurity frameworks are an essential </a:t>
            </a:r>
            <a:r>
              <a:rPr lang="en-US" b="1" i="1" dirty="0"/>
              <a:t>set of documents</a:t>
            </a:r>
            <a:r>
              <a:rPr lang="en-US" dirty="0"/>
              <a:t> that help reduce the risk of cyber attacks. These guidelines, standards and best practices ensure that any vulnerabilities or weaknesses present can be managed proactively in order to protect against malicious hackers and other criminals who may attempt to exploit them.</a:t>
            </a:r>
            <a:endParaRPr lang="id-ID" dirty="0"/>
          </a:p>
        </p:txBody>
      </p:sp>
    </p:spTree>
    <p:extLst>
      <p:ext uri="{BB962C8B-B14F-4D97-AF65-F5344CB8AC3E}">
        <p14:creationId xmlns:p14="http://schemas.microsoft.com/office/powerpoint/2010/main" val="424001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C9CC-4022-66E6-4B7F-F1BD6B1C1110}"/>
              </a:ext>
            </a:extLst>
          </p:cNvPr>
          <p:cNvSpPr>
            <a:spLocks noGrp="1"/>
          </p:cNvSpPr>
          <p:nvPr>
            <p:ph type="title"/>
          </p:nvPr>
        </p:nvSpPr>
        <p:spPr>
          <a:xfrm>
            <a:off x="457200" y="836712"/>
            <a:ext cx="8229600" cy="1066800"/>
          </a:xfrm>
        </p:spPr>
        <p:txBody>
          <a:bodyPr>
            <a:noAutofit/>
          </a:bodyPr>
          <a:lstStyle/>
          <a:p>
            <a:r>
              <a:rPr lang="en-US" sz="3600" b="1" dirty="0"/>
              <a:t>The Center for Internet Security Critical Security Controls (CIS)</a:t>
            </a:r>
            <a:endParaRPr lang="id-ID" sz="3600" b="1" dirty="0"/>
          </a:p>
        </p:txBody>
      </p:sp>
      <p:sp>
        <p:nvSpPr>
          <p:cNvPr id="3" name="Content Placeholder 2">
            <a:extLst>
              <a:ext uri="{FF2B5EF4-FFF2-40B4-BE49-F238E27FC236}">
                <a16:creationId xmlns:a16="http://schemas.microsoft.com/office/drawing/2014/main" id="{FE28645E-BE18-0830-964E-D1185CCC40F3}"/>
              </a:ext>
            </a:extLst>
          </p:cNvPr>
          <p:cNvSpPr>
            <a:spLocks noGrp="1"/>
          </p:cNvSpPr>
          <p:nvPr>
            <p:ph idx="1"/>
          </p:nvPr>
        </p:nvSpPr>
        <p:spPr>
          <a:xfrm>
            <a:off x="457200" y="2348880"/>
            <a:ext cx="8229600" cy="1440160"/>
          </a:xfrm>
        </p:spPr>
        <p:txBody>
          <a:bodyPr>
            <a:normAutofit fontScale="77500" lnSpcReduction="20000"/>
          </a:bodyPr>
          <a:lstStyle/>
          <a:p>
            <a:pPr marL="109728" indent="0" algn="just">
              <a:buNone/>
            </a:pPr>
            <a:r>
              <a:rPr lang="en-US" dirty="0"/>
              <a:t>CIS is the perfect level to start from if your company wants to increase cybersecurity step by step. Developed in the late 2000s, it provides 20 carefully-selected controls updated regularly by professionals from various industries like academia, government, and industry. </a:t>
            </a:r>
          </a:p>
        </p:txBody>
      </p:sp>
      <p:sp>
        <p:nvSpPr>
          <p:cNvPr id="4" name="Content Placeholder 2">
            <a:extLst>
              <a:ext uri="{FF2B5EF4-FFF2-40B4-BE49-F238E27FC236}">
                <a16:creationId xmlns:a16="http://schemas.microsoft.com/office/drawing/2014/main" id="{1C7D83A0-4B9F-F84D-FCD3-0B976A5410E2}"/>
              </a:ext>
            </a:extLst>
          </p:cNvPr>
          <p:cNvSpPr txBox="1">
            <a:spLocks/>
          </p:cNvSpPr>
          <p:nvPr/>
        </p:nvSpPr>
        <p:spPr>
          <a:xfrm>
            <a:off x="3923928" y="3933056"/>
            <a:ext cx="4762872" cy="2592288"/>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just">
              <a:buFont typeface="Georgia"/>
              <a:buNone/>
            </a:pPr>
            <a:r>
              <a:rPr lang="en-US" dirty="0"/>
              <a:t>These controls span fundamental, foundational, and organizational levels mapped to common standards like HIPAA and NIST. Even those organizations not subject to particular protocols can benefit from its configurations that ensure their cyber security is up to scratch.</a:t>
            </a:r>
            <a:endParaRPr lang="id-ID" dirty="0"/>
          </a:p>
        </p:txBody>
      </p:sp>
      <p:pic>
        <p:nvPicPr>
          <p:cNvPr id="8" name="Picture 7">
            <a:extLst>
              <a:ext uri="{FF2B5EF4-FFF2-40B4-BE49-F238E27FC236}">
                <a16:creationId xmlns:a16="http://schemas.microsoft.com/office/drawing/2014/main" id="{9ED0C265-AEB5-B6AF-21FF-B2144F68B3A1}"/>
              </a:ext>
            </a:extLst>
          </p:cNvPr>
          <p:cNvPicPr>
            <a:picLocks noChangeAspect="1"/>
          </p:cNvPicPr>
          <p:nvPr/>
        </p:nvPicPr>
        <p:blipFill>
          <a:blip r:embed="rId2"/>
          <a:stretch>
            <a:fillRect/>
          </a:stretch>
        </p:blipFill>
        <p:spPr>
          <a:xfrm>
            <a:off x="457200" y="4225999"/>
            <a:ext cx="3387887" cy="1665262"/>
          </a:xfrm>
          <a:prstGeom prst="rect">
            <a:avLst/>
          </a:prstGeom>
        </p:spPr>
      </p:pic>
    </p:spTree>
    <p:extLst>
      <p:ext uri="{BB962C8B-B14F-4D97-AF65-F5344CB8AC3E}">
        <p14:creationId xmlns:p14="http://schemas.microsoft.com/office/powerpoint/2010/main" val="3815897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are the CIS Critical Security Controls">
            <a:extLst>
              <a:ext uri="{FF2B5EF4-FFF2-40B4-BE49-F238E27FC236}">
                <a16:creationId xmlns:a16="http://schemas.microsoft.com/office/drawing/2014/main" id="{7081E56C-B3E6-938B-88F9-6724D4751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4000" cy="59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99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B62A-EC5B-761F-085E-6D621D8FC034}"/>
              </a:ext>
            </a:extLst>
          </p:cNvPr>
          <p:cNvSpPr>
            <a:spLocks noGrp="1"/>
          </p:cNvSpPr>
          <p:nvPr>
            <p:ph type="title"/>
          </p:nvPr>
        </p:nvSpPr>
        <p:spPr>
          <a:xfrm>
            <a:off x="457200" y="692696"/>
            <a:ext cx="8229600" cy="1066800"/>
          </a:xfrm>
        </p:spPr>
        <p:txBody>
          <a:bodyPr>
            <a:normAutofit fontScale="90000"/>
          </a:bodyPr>
          <a:lstStyle/>
          <a:p>
            <a:r>
              <a:rPr lang="en-US" b="1" dirty="0"/>
              <a:t>The Health Insurance and Portability and Accountability Act (HIPAA)</a:t>
            </a:r>
            <a:endParaRPr lang="id-ID" b="1" dirty="0"/>
          </a:p>
        </p:txBody>
      </p:sp>
      <p:sp>
        <p:nvSpPr>
          <p:cNvPr id="3" name="Content Placeholder 2">
            <a:extLst>
              <a:ext uri="{FF2B5EF4-FFF2-40B4-BE49-F238E27FC236}">
                <a16:creationId xmlns:a16="http://schemas.microsoft.com/office/drawing/2014/main" id="{AC16D595-7BE3-6661-4ACD-E3B7E8BEDBC8}"/>
              </a:ext>
            </a:extLst>
          </p:cNvPr>
          <p:cNvSpPr>
            <a:spLocks noGrp="1"/>
          </p:cNvSpPr>
          <p:nvPr>
            <p:ph idx="1"/>
          </p:nvPr>
        </p:nvSpPr>
        <p:spPr>
          <a:xfrm>
            <a:off x="457200" y="2364096"/>
            <a:ext cx="8229600" cy="992896"/>
          </a:xfrm>
        </p:spPr>
        <p:txBody>
          <a:bodyPr>
            <a:normAutofit/>
          </a:bodyPr>
          <a:lstStyle/>
          <a:p>
            <a:pPr marL="109728" indent="0" algn="just">
              <a:buNone/>
            </a:pPr>
            <a:r>
              <a:rPr lang="en-US" sz="1600" dirty="0"/>
              <a:t>HIPAA is vital to the healthcare industry, serving as a defense against potential data breaches. This critical cyber security framework safeguards patient records and other confidential information, ensuring that all personal data remains secure. </a:t>
            </a:r>
            <a:endParaRPr lang="id-ID" sz="1600" dirty="0"/>
          </a:p>
        </p:txBody>
      </p:sp>
      <p:sp>
        <p:nvSpPr>
          <p:cNvPr id="4" name="Content Placeholder 2">
            <a:extLst>
              <a:ext uri="{FF2B5EF4-FFF2-40B4-BE49-F238E27FC236}">
                <a16:creationId xmlns:a16="http://schemas.microsoft.com/office/drawing/2014/main" id="{2C452A28-8531-DCBC-DB4C-1FC87D7AF3AC}"/>
              </a:ext>
            </a:extLst>
          </p:cNvPr>
          <p:cNvSpPr txBox="1">
            <a:spLocks/>
          </p:cNvSpPr>
          <p:nvPr/>
        </p:nvSpPr>
        <p:spPr>
          <a:xfrm>
            <a:off x="460648" y="3717032"/>
            <a:ext cx="4474840" cy="223224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just">
              <a:buFont typeface="Georgia"/>
              <a:buNone/>
            </a:pPr>
            <a:r>
              <a:rPr lang="en-US" sz="1600" dirty="0"/>
              <a:t>Compliance with HIPAA ensures that all healthcare operators will provide their patients with the necessary privacy protocols to keep them relaxed and confident in their healthcare choice. Without it, individuals’ delicate healthcare data could be exposed quickly and without notice, leading to severe consequences for companies and consumers alike.</a:t>
            </a:r>
            <a:endParaRPr lang="id-ID" sz="1600" dirty="0"/>
          </a:p>
        </p:txBody>
      </p:sp>
      <p:pic>
        <p:nvPicPr>
          <p:cNvPr id="5" name="Picture 2" descr="Responsibility To Protect">
            <a:extLst>
              <a:ext uri="{FF2B5EF4-FFF2-40B4-BE49-F238E27FC236}">
                <a16:creationId xmlns:a16="http://schemas.microsoft.com/office/drawing/2014/main" id="{94F3E3C5-A100-23E5-77CA-A2CC39F51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3717032"/>
            <a:ext cx="3512675"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276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C89D-D265-470A-8B5D-A85B6A5106EC}"/>
              </a:ext>
            </a:extLst>
          </p:cNvPr>
          <p:cNvPicPr>
            <a:picLocks noChangeAspect="1"/>
          </p:cNvPicPr>
          <p:nvPr/>
        </p:nvPicPr>
        <p:blipFill>
          <a:blip r:embed="rId2"/>
          <a:stretch>
            <a:fillRect/>
          </a:stretch>
        </p:blipFill>
        <p:spPr>
          <a:xfrm>
            <a:off x="130756" y="1340768"/>
            <a:ext cx="8882487" cy="4464496"/>
          </a:xfrm>
          <a:prstGeom prst="rect">
            <a:avLst/>
          </a:prstGeom>
        </p:spPr>
      </p:pic>
    </p:spTree>
    <p:extLst>
      <p:ext uri="{BB962C8B-B14F-4D97-AF65-F5344CB8AC3E}">
        <p14:creationId xmlns:p14="http://schemas.microsoft.com/office/powerpoint/2010/main" val="208847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3CB73-36A1-A6C8-B4C8-8C2D854E78B2}"/>
              </a:ext>
            </a:extLst>
          </p:cNvPr>
          <p:cNvSpPr>
            <a:spLocks noGrp="1"/>
          </p:cNvSpPr>
          <p:nvPr>
            <p:ph type="title"/>
          </p:nvPr>
        </p:nvSpPr>
        <p:spPr>
          <a:xfrm>
            <a:off x="457200" y="764704"/>
            <a:ext cx="8229600" cy="1066800"/>
          </a:xfrm>
        </p:spPr>
        <p:txBody>
          <a:bodyPr>
            <a:normAutofit fontScale="90000"/>
          </a:bodyPr>
          <a:lstStyle/>
          <a:p>
            <a:r>
              <a:rPr lang="en-US" b="1" dirty="0"/>
              <a:t>The General Data Protection Regulation (GDPR)</a:t>
            </a:r>
            <a:endParaRPr lang="id-ID" b="1" dirty="0"/>
          </a:p>
        </p:txBody>
      </p:sp>
      <p:sp>
        <p:nvSpPr>
          <p:cNvPr id="3" name="Content Placeholder 2">
            <a:extLst>
              <a:ext uri="{FF2B5EF4-FFF2-40B4-BE49-F238E27FC236}">
                <a16:creationId xmlns:a16="http://schemas.microsoft.com/office/drawing/2014/main" id="{764BAEC9-56DE-B58C-1064-4F30714C5EAB}"/>
              </a:ext>
            </a:extLst>
          </p:cNvPr>
          <p:cNvSpPr>
            <a:spLocks noGrp="1"/>
          </p:cNvSpPr>
          <p:nvPr>
            <p:ph idx="1"/>
          </p:nvPr>
        </p:nvSpPr>
        <p:spPr>
          <a:xfrm>
            <a:off x="457200" y="4793296"/>
            <a:ext cx="8229600" cy="1660040"/>
          </a:xfrm>
        </p:spPr>
        <p:txBody>
          <a:bodyPr>
            <a:normAutofit fontScale="77500" lnSpcReduction="20000"/>
          </a:bodyPr>
          <a:lstStyle/>
          <a:p>
            <a:pPr marL="109728" indent="0" algn="just">
              <a:buNone/>
            </a:pPr>
            <a:r>
              <a:rPr lang="en-US" dirty="0"/>
              <a:t>Its reach extends across borders, too; even companies based elsewhere but still offer services or products in Europe must abide by its rules when handling sensitive data in online transfers. This shows just how seriously they take protecting their citizens’ digital privacy – something we can all learn from.</a:t>
            </a:r>
            <a:endParaRPr lang="id-ID" dirty="0"/>
          </a:p>
        </p:txBody>
      </p:sp>
      <p:sp>
        <p:nvSpPr>
          <p:cNvPr id="4" name="Content Placeholder 2">
            <a:extLst>
              <a:ext uri="{FF2B5EF4-FFF2-40B4-BE49-F238E27FC236}">
                <a16:creationId xmlns:a16="http://schemas.microsoft.com/office/drawing/2014/main" id="{4966D28B-B45D-C274-880D-B25454D8C183}"/>
              </a:ext>
            </a:extLst>
          </p:cNvPr>
          <p:cNvSpPr txBox="1">
            <a:spLocks/>
          </p:cNvSpPr>
          <p:nvPr/>
        </p:nvSpPr>
        <p:spPr>
          <a:xfrm>
            <a:off x="3788593" y="2187688"/>
            <a:ext cx="4917232" cy="2249424"/>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just">
              <a:buFont typeface="Georgia"/>
              <a:buNone/>
            </a:pPr>
            <a:r>
              <a:rPr lang="en-US" dirty="0"/>
              <a:t>GDPR — the General Data Protection Regulation — is widely seen as one of the most stringent and secure programs for data privacy worldwide. It was developed by the European Union to better protect the data held by EU citizens, from SMEs to large organizations.</a:t>
            </a:r>
            <a:endParaRPr lang="id-ID" dirty="0"/>
          </a:p>
        </p:txBody>
      </p:sp>
      <p:pic>
        <p:nvPicPr>
          <p:cNvPr id="5" name="Picture 2" descr="Seven tips for compliance with the General Data Protection Regulation (GDPR)">
            <a:extLst>
              <a:ext uri="{FF2B5EF4-FFF2-40B4-BE49-F238E27FC236}">
                <a16:creationId xmlns:a16="http://schemas.microsoft.com/office/drawing/2014/main" id="{AD885E58-AE19-2181-404A-4D3F0A551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327666"/>
            <a:ext cx="2953432" cy="196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66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DPR data collection">
            <a:extLst>
              <a:ext uri="{FF2B5EF4-FFF2-40B4-BE49-F238E27FC236}">
                <a16:creationId xmlns:a16="http://schemas.microsoft.com/office/drawing/2014/main" id="{7A57D33F-48B9-808F-605E-971606FB2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443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51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050D-517E-3875-7FB6-575EF488A441}"/>
              </a:ext>
            </a:extLst>
          </p:cNvPr>
          <p:cNvSpPr>
            <a:spLocks noGrp="1"/>
          </p:cNvSpPr>
          <p:nvPr>
            <p:ph type="title"/>
          </p:nvPr>
        </p:nvSpPr>
        <p:spPr>
          <a:xfrm>
            <a:off x="457200" y="548680"/>
            <a:ext cx="8229600" cy="1066800"/>
          </a:xfrm>
        </p:spPr>
        <p:txBody>
          <a:bodyPr>
            <a:normAutofit fontScale="90000"/>
          </a:bodyPr>
          <a:lstStyle/>
          <a:p>
            <a:r>
              <a:rPr lang="en-US" b="1" dirty="0"/>
              <a:t>Control Objectives for Information and Related Technologies (COBIT)</a:t>
            </a:r>
            <a:endParaRPr lang="id-ID" b="1" dirty="0"/>
          </a:p>
        </p:txBody>
      </p:sp>
      <p:sp>
        <p:nvSpPr>
          <p:cNvPr id="3" name="Content Placeholder 2">
            <a:extLst>
              <a:ext uri="{FF2B5EF4-FFF2-40B4-BE49-F238E27FC236}">
                <a16:creationId xmlns:a16="http://schemas.microsoft.com/office/drawing/2014/main" id="{725CEBDE-7A0D-A506-1B77-EE8F900F35E0}"/>
              </a:ext>
            </a:extLst>
          </p:cNvPr>
          <p:cNvSpPr>
            <a:spLocks noGrp="1"/>
          </p:cNvSpPr>
          <p:nvPr>
            <p:ph idx="1"/>
          </p:nvPr>
        </p:nvSpPr>
        <p:spPr>
          <a:xfrm>
            <a:off x="457200" y="2204864"/>
            <a:ext cx="5122912" cy="1478632"/>
          </a:xfrm>
        </p:spPr>
        <p:txBody>
          <a:bodyPr>
            <a:normAutofit fontScale="70000" lnSpcReduction="20000"/>
          </a:bodyPr>
          <a:lstStyle/>
          <a:p>
            <a:pPr marL="109728" indent="0" algn="just">
              <a:buNone/>
            </a:pPr>
            <a:r>
              <a:rPr lang="en-US" dirty="0"/>
              <a:t>The COBIT cybersecurity framework was created by the ISACA (Information Systems Audit and Control Association) to introduce a comprehensive IT governance and management system.</a:t>
            </a:r>
          </a:p>
        </p:txBody>
      </p:sp>
      <p:pic>
        <p:nvPicPr>
          <p:cNvPr id="10242" name="Picture 2">
            <a:extLst>
              <a:ext uri="{FF2B5EF4-FFF2-40B4-BE49-F238E27FC236}">
                <a16:creationId xmlns:a16="http://schemas.microsoft.com/office/drawing/2014/main" id="{D6238B2C-9DB3-8021-7903-52E822D37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51162"/>
            <a:ext cx="2993617" cy="118386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2C02F2A-C8BD-DCC3-60A7-93944B37BF6D}"/>
              </a:ext>
            </a:extLst>
          </p:cNvPr>
          <p:cNvSpPr txBox="1">
            <a:spLocks/>
          </p:cNvSpPr>
          <p:nvPr/>
        </p:nvSpPr>
        <p:spPr>
          <a:xfrm>
            <a:off x="457200" y="3717032"/>
            <a:ext cx="8229600" cy="2726807"/>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just">
              <a:buFont typeface="Georgia"/>
              <a:buNone/>
            </a:pPr>
            <a:r>
              <a:rPr lang="en-US" dirty="0"/>
              <a:t>When implementing COBIT, organizations can take the necessary steps to protect data from all potential vulnerabilities, allowing them complete end-to-end coverage. It was an ambitious move, as the world has become increasingly reliant on technology, and large companies carry hefty amounts of sensitive data stored in cloud computing systems and social media accounts.</a:t>
            </a:r>
          </a:p>
          <a:p>
            <a:pPr algn="just"/>
            <a:endParaRPr lang="en-US" dirty="0"/>
          </a:p>
          <a:p>
            <a:pPr marL="109728" indent="0" algn="just">
              <a:buFont typeface="Georgia"/>
              <a:buNone/>
            </a:pPr>
            <a:r>
              <a:rPr lang="en-US" dirty="0"/>
              <a:t>Although it may not seem evident initially, COBIT can provide a way for your organization to defend your information through proactive measures to enhance enterprise security.</a:t>
            </a:r>
            <a:endParaRPr lang="id-ID" dirty="0"/>
          </a:p>
        </p:txBody>
      </p:sp>
    </p:spTree>
    <p:extLst>
      <p:ext uri="{BB962C8B-B14F-4D97-AF65-F5344CB8AC3E}">
        <p14:creationId xmlns:p14="http://schemas.microsoft.com/office/powerpoint/2010/main" val="314988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94778424-240E-D77E-C765-34D81C594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92696"/>
            <a:ext cx="7992888" cy="610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646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45A-3836-4F25-59E4-4C439225330D}"/>
              </a:ext>
            </a:extLst>
          </p:cNvPr>
          <p:cNvSpPr>
            <a:spLocks noGrp="1"/>
          </p:cNvSpPr>
          <p:nvPr>
            <p:ph type="title"/>
          </p:nvPr>
        </p:nvSpPr>
        <p:spPr>
          <a:xfrm>
            <a:off x="457200" y="620688"/>
            <a:ext cx="8229600" cy="1066800"/>
          </a:xfrm>
        </p:spPr>
        <p:txBody>
          <a:bodyPr>
            <a:normAutofit fontScale="90000"/>
          </a:bodyPr>
          <a:lstStyle/>
          <a:p>
            <a:r>
              <a:rPr lang="en-US" dirty="0" err="1"/>
              <a:t>Indeks</a:t>
            </a:r>
            <a:r>
              <a:rPr lang="en-US" dirty="0"/>
              <a:t> Keamanan </a:t>
            </a:r>
            <a:r>
              <a:rPr lang="en-US" dirty="0" err="1"/>
              <a:t>Informasi</a:t>
            </a:r>
            <a:r>
              <a:rPr lang="en-US" dirty="0"/>
              <a:t> (KAMI) – Badan </a:t>
            </a:r>
            <a:r>
              <a:rPr lang="en-US" dirty="0" err="1"/>
              <a:t>Siber</a:t>
            </a:r>
            <a:r>
              <a:rPr lang="en-US" dirty="0"/>
              <a:t> dan Sandi Negara (BSSN)</a:t>
            </a:r>
            <a:endParaRPr lang="id-ID" dirty="0"/>
          </a:p>
        </p:txBody>
      </p:sp>
      <p:sp>
        <p:nvSpPr>
          <p:cNvPr id="3" name="Content Placeholder 2">
            <a:extLst>
              <a:ext uri="{FF2B5EF4-FFF2-40B4-BE49-F238E27FC236}">
                <a16:creationId xmlns:a16="http://schemas.microsoft.com/office/drawing/2014/main" id="{C021B8A7-0CB8-4830-6A2F-01FE63E044EC}"/>
              </a:ext>
            </a:extLst>
          </p:cNvPr>
          <p:cNvSpPr>
            <a:spLocks noGrp="1"/>
          </p:cNvSpPr>
          <p:nvPr>
            <p:ph idx="1"/>
          </p:nvPr>
        </p:nvSpPr>
        <p:spPr>
          <a:xfrm>
            <a:off x="395536" y="1954732"/>
            <a:ext cx="8424936" cy="4570612"/>
          </a:xfrm>
        </p:spPr>
        <p:txBody>
          <a:bodyPr>
            <a:noAutofit/>
          </a:bodyPr>
          <a:lstStyle/>
          <a:p>
            <a:pPr marL="109728" indent="0" algn="just">
              <a:buNone/>
            </a:pPr>
            <a:r>
              <a:rPr lang="en-US" sz="1600" dirty="0" err="1"/>
              <a:t>Sebuah</a:t>
            </a:r>
            <a:r>
              <a:rPr lang="en-US" sz="1600" dirty="0"/>
              <a:t> </a:t>
            </a:r>
            <a:r>
              <a:rPr lang="id-ID" sz="1600" dirty="0"/>
              <a:t>aplikasi yang digunakan sebagai alat bantu untuk melakukan asesmen dan evaluasi tingkat kesiapan (Kelengkapan dan Kematangan) penerapan keamanan informasi berdasarkan kriteria SNI</a:t>
            </a:r>
            <a:r>
              <a:rPr lang="en-US" sz="1600" dirty="0"/>
              <a:t> ~</a:t>
            </a:r>
            <a:r>
              <a:rPr lang="id-ID" sz="1600" dirty="0"/>
              <a:t> ISO/IEC 27001</a:t>
            </a:r>
            <a:r>
              <a:rPr lang="en-US" sz="1600" dirty="0"/>
              <a:t>.</a:t>
            </a:r>
          </a:p>
          <a:p>
            <a:pPr marL="109728" indent="0" algn="just">
              <a:buNone/>
            </a:pPr>
            <a:endParaRPr lang="en-US" sz="1600" dirty="0"/>
          </a:p>
          <a:p>
            <a:pPr marL="109728" indent="0" algn="just">
              <a:buNone/>
            </a:pPr>
            <a:r>
              <a:rPr lang="en-US" sz="1600" dirty="0"/>
              <a:t>Proses </a:t>
            </a:r>
            <a:r>
              <a:rPr lang="en-US" sz="1600" dirty="0" err="1"/>
              <a:t>evaluasi</a:t>
            </a:r>
            <a:r>
              <a:rPr lang="en-US" sz="1600" dirty="0"/>
              <a:t> dilakukan melalui </a:t>
            </a:r>
            <a:r>
              <a:rPr lang="en-US" sz="1600" dirty="0" err="1"/>
              <a:t>sejumlah</a:t>
            </a:r>
            <a:r>
              <a:rPr lang="en-US" sz="1600" dirty="0"/>
              <a:t> pertanyaan di beberapa area </a:t>
            </a:r>
            <a:r>
              <a:rPr lang="en-US" sz="1600" dirty="0" err="1"/>
              <a:t>berikut</a:t>
            </a:r>
            <a:r>
              <a:rPr lang="en-US" sz="1600" dirty="0"/>
              <a:t>:</a:t>
            </a:r>
          </a:p>
          <a:p>
            <a:pPr marL="109728" indent="0" algn="just">
              <a:buNone/>
            </a:pPr>
            <a:endParaRPr lang="en-US" sz="1600" dirty="0"/>
          </a:p>
          <a:p>
            <a:pPr algn="just"/>
            <a:r>
              <a:rPr lang="en-US" sz="1600" dirty="0" err="1"/>
              <a:t>Kategori</a:t>
            </a:r>
            <a:r>
              <a:rPr lang="en-US" sz="1600" dirty="0"/>
              <a:t> Sistem </a:t>
            </a:r>
            <a:r>
              <a:rPr lang="en-US" sz="1600" dirty="0" err="1"/>
              <a:t>Elektronik</a:t>
            </a:r>
            <a:r>
              <a:rPr lang="en-US" sz="1600" dirty="0"/>
              <a:t> yang digunakan</a:t>
            </a:r>
          </a:p>
          <a:p>
            <a:pPr algn="just"/>
            <a:r>
              <a:rPr lang="en-US" sz="1600" dirty="0"/>
              <a:t>Tata Kelola Keamanan </a:t>
            </a:r>
            <a:r>
              <a:rPr lang="en-US" sz="1600" dirty="0" err="1"/>
              <a:t>Informasi</a:t>
            </a:r>
            <a:endParaRPr lang="en-US" sz="1600" dirty="0"/>
          </a:p>
          <a:p>
            <a:pPr algn="just"/>
            <a:r>
              <a:rPr lang="en-US" sz="1600" dirty="0" err="1"/>
              <a:t>Pengelolaan</a:t>
            </a:r>
            <a:r>
              <a:rPr lang="en-US" sz="1600" dirty="0"/>
              <a:t> </a:t>
            </a:r>
            <a:r>
              <a:rPr lang="en-US" sz="1600" dirty="0" err="1"/>
              <a:t>Risiko</a:t>
            </a:r>
            <a:r>
              <a:rPr lang="en-US" sz="1600" dirty="0"/>
              <a:t> Keamanan </a:t>
            </a:r>
            <a:r>
              <a:rPr lang="en-US" sz="1600" dirty="0" err="1"/>
              <a:t>Informasi</a:t>
            </a:r>
            <a:endParaRPr lang="en-US" sz="1600" dirty="0"/>
          </a:p>
          <a:p>
            <a:pPr algn="just"/>
            <a:r>
              <a:rPr lang="en-US" sz="1600" dirty="0" err="1"/>
              <a:t>Kerangka</a:t>
            </a:r>
            <a:r>
              <a:rPr lang="en-US" sz="1600" dirty="0"/>
              <a:t> Kerja Keamanan </a:t>
            </a:r>
            <a:r>
              <a:rPr lang="en-US" sz="1600" dirty="0" err="1"/>
              <a:t>Informasi</a:t>
            </a:r>
            <a:endParaRPr lang="en-US" sz="1600" dirty="0"/>
          </a:p>
          <a:p>
            <a:pPr algn="just"/>
            <a:r>
              <a:rPr lang="en-US" sz="1600" dirty="0" err="1"/>
              <a:t>Pengelolaan</a:t>
            </a:r>
            <a:r>
              <a:rPr lang="en-US" sz="1600" dirty="0"/>
              <a:t> </a:t>
            </a:r>
            <a:r>
              <a:rPr lang="en-US" sz="1600" dirty="0" err="1"/>
              <a:t>Aset</a:t>
            </a:r>
            <a:r>
              <a:rPr lang="en-US" sz="1600" dirty="0"/>
              <a:t> </a:t>
            </a:r>
            <a:r>
              <a:rPr lang="en-US" sz="1600" dirty="0" err="1"/>
              <a:t>Informasi</a:t>
            </a:r>
            <a:endParaRPr lang="en-US" sz="1600" dirty="0"/>
          </a:p>
          <a:p>
            <a:pPr algn="just"/>
            <a:r>
              <a:rPr lang="en-US" sz="1600" dirty="0" err="1"/>
              <a:t>Teknologi</a:t>
            </a:r>
            <a:r>
              <a:rPr lang="en-US" sz="1600" dirty="0"/>
              <a:t> dan Keamanan </a:t>
            </a:r>
            <a:r>
              <a:rPr lang="en-US" sz="1600" dirty="0" err="1"/>
              <a:t>Informasi</a:t>
            </a:r>
            <a:endParaRPr lang="en-US" sz="1600" dirty="0"/>
          </a:p>
          <a:p>
            <a:pPr algn="just"/>
            <a:r>
              <a:rPr lang="en-US" sz="1600" dirty="0" err="1"/>
              <a:t>Suplemen</a:t>
            </a:r>
            <a:r>
              <a:rPr lang="en-US" sz="1600" dirty="0"/>
              <a:t> (</a:t>
            </a:r>
            <a:r>
              <a:rPr lang="en-US" sz="1600" dirty="0" err="1"/>
              <a:t>Tambahan</a:t>
            </a:r>
            <a:r>
              <a:rPr lang="en-US" sz="1600" dirty="0"/>
              <a:t> </a:t>
            </a:r>
            <a:r>
              <a:rPr lang="en-US" sz="1600" dirty="0" err="1"/>
              <a:t>pengukuran</a:t>
            </a:r>
            <a:r>
              <a:rPr lang="en-US" sz="1600" dirty="0"/>
              <a:t> dilakukan untuk </a:t>
            </a:r>
            <a:r>
              <a:rPr lang="en-US" sz="1600" dirty="0" err="1"/>
              <a:t>aspek</a:t>
            </a:r>
            <a:r>
              <a:rPr lang="en-US" sz="1600" dirty="0"/>
              <a:t> </a:t>
            </a:r>
            <a:r>
              <a:rPr lang="en-US" sz="1600" dirty="0" err="1"/>
              <a:t>Pengamanan</a:t>
            </a:r>
            <a:r>
              <a:rPr lang="en-US" sz="1600" dirty="0"/>
              <a:t> </a:t>
            </a:r>
            <a:r>
              <a:rPr lang="en-US" sz="1600" dirty="0" err="1"/>
              <a:t>Keterlibatan</a:t>
            </a:r>
            <a:r>
              <a:rPr lang="en-US" sz="1600" dirty="0"/>
              <a:t> Pihak </a:t>
            </a:r>
            <a:r>
              <a:rPr lang="en-US" sz="1600" dirty="0" err="1"/>
              <a:t>Ketiga</a:t>
            </a:r>
            <a:r>
              <a:rPr lang="en-US" sz="1600" dirty="0"/>
              <a:t> </a:t>
            </a:r>
            <a:r>
              <a:rPr lang="en-US" sz="1600" dirty="0" err="1"/>
              <a:t>Penyedia</a:t>
            </a:r>
            <a:r>
              <a:rPr lang="en-US" sz="1600" dirty="0"/>
              <a:t> Layanan, </a:t>
            </a:r>
            <a:r>
              <a:rPr lang="en-US" sz="1600" dirty="0" err="1"/>
              <a:t>Pengamanan</a:t>
            </a:r>
            <a:r>
              <a:rPr lang="en-US" sz="1600" dirty="0"/>
              <a:t> Layanan Infrastruktur Awan (Cloud Service) dan </a:t>
            </a:r>
            <a:r>
              <a:rPr lang="en-US" sz="1600" dirty="0" err="1"/>
              <a:t>Perlindungan</a:t>
            </a:r>
            <a:r>
              <a:rPr lang="en-US" sz="1600" dirty="0"/>
              <a:t> Data Pribadi.</a:t>
            </a:r>
          </a:p>
        </p:txBody>
      </p:sp>
      <p:pic>
        <p:nvPicPr>
          <p:cNvPr id="10" name="Picture 9">
            <a:extLst>
              <a:ext uri="{FF2B5EF4-FFF2-40B4-BE49-F238E27FC236}">
                <a16:creationId xmlns:a16="http://schemas.microsoft.com/office/drawing/2014/main" id="{7A8149E4-2956-EAD6-DB29-C829B817E70D}"/>
              </a:ext>
            </a:extLst>
          </p:cNvPr>
          <p:cNvPicPr>
            <a:picLocks noChangeAspect="1"/>
          </p:cNvPicPr>
          <p:nvPr/>
        </p:nvPicPr>
        <p:blipFill>
          <a:blip r:embed="rId2"/>
          <a:stretch>
            <a:fillRect/>
          </a:stretch>
        </p:blipFill>
        <p:spPr>
          <a:xfrm>
            <a:off x="5508104" y="3789040"/>
            <a:ext cx="2781688" cy="1190791"/>
          </a:xfrm>
          <a:prstGeom prst="rect">
            <a:avLst/>
          </a:prstGeom>
        </p:spPr>
      </p:pic>
    </p:spTree>
    <p:extLst>
      <p:ext uri="{BB962C8B-B14F-4D97-AF65-F5344CB8AC3E}">
        <p14:creationId xmlns:p14="http://schemas.microsoft.com/office/powerpoint/2010/main" val="1401829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6F616D-2185-0C89-2643-D8D08115756D}"/>
              </a:ext>
            </a:extLst>
          </p:cNvPr>
          <p:cNvPicPr>
            <a:picLocks noChangeAspect="1"/>
          </p:cNvPicPr>
          <p:nvPr/>
        </p:nvPicPr>
        <p:blipFill>
          <a:blip r:embed="rId2"/>
          <a:stretch>
            <a:fillRect/>
          </a:stretch>
        </p:blipFill>
        <p:spPr>
          <a:xfrm>
            <a:off x="107504" y="908720"/>
            <a:ext cx="8928992" cy="5184576"/>
          </a:xfrm>
          <a:prstGeom prst="rect">
            <a:avLst/>
          </a:prstGeom>
        </p:spPr>
      </p:pic>
    </p:spTree>
    <p:extLst>
      <p:ext uri="{BB962C8B-B14F-4D97-AF65-F5344CB8AC3E}">
        <p14:creationId xmlns:p14="http://schemas.microsoft.com/office/powerpoint/2010/main" val="287172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C01D-5ECB-C9D0-2B4B-89474E0B9F89}"/>
              </a:ext>
            </a:extLst>
          </p:cNvPr>
          <p:cNvSpPr>
            <a:spLocks noGrp="1"/>
          </p:cNvSpPr>
          <p:nvPr>
            <p:ph type="title"/>
          </p:nvPr>
        </p:nvSpPr>
        <p:spPr/>
        <p:txBody>
          <a:bodyPr/>
          <a:lstStyle/>
          <a:p>
            <a:r>
              <a:rPr lang="en-US" dirty="0"/>
              <a:t>Why Do Organizations Require</a:t>
            </a:r>
            <a:endParaRPr lang="id-ID" dirty="0"/>
          </a:p>
        </p:txBody>
      </p:sp>
      <p:sp>
        <p:nvSpPr>
          <p:cNvPr id="3" name="Content Placeholder 2">
            <a:extLst>
              <a:ext uri="{FF2B5EF4-FFF2-40B4-BE49-F238E27FC236}">
                <a16:creationId xmlns:a16="http://schemas.microsoft.com/office/drawing/2014/main" id="{9E530814-AED7-81FB-ED6D-4078FA2CA58A}"/>
              </a:ext>
            </a:extLst>
          </p:cNvPr>
          <p:cNvSpPr>
            <a:spLocks noGrp="1"/>
          </p:cNvSpPr>
          <p:nvPr>
            <p:ph idx="1"/>
          </p:nvPr>
        </p:nvSpPr>
        <p:spPr/>
        <p:txBody>
          <a:bodyPr/>
          <a:lstStyle/>
          <a:p>
            <a:pPr marL="109728" indent="0" algn="ctr">
              <a:buNone/>
            </a:pPr>
            <a:endParaRPr lang="en-US" dirty="0"/>
          </a:p>
          <a:p>
            <a:pPr marL="109728" indent="0" algn="ctr">
              <a:buNone/>
            </a:pPr>
            <a:r>
              <a:rPr lang="en-US" dirty="0"/>
              <a:t>It’s provide organizations with an invaluable advantage— they can accurately assess their current security stance and pinpoint any potential weaknesses. This allows you to make informed decisions on where to allocate resources for enhancing safety. </a:t>
            </a:r>
            <a:endParaRPr lang="id-ID" dirty="0"/>
          </a:p>
        </p:txBody>
      </p:sp>
    </p:spTree>
    <p:extLst>
      <p:ext uri="{BB962C8B-B14F-4D97-AF65-F5344CB8AC3E}">
        <p14:creationId xmlns:p14="http://schemas.microsoft.com/office/powerpoint/2010/main" val="346007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B96C3-2FB9-51F9-B2A5-93E20EF0B411}"/>
              </a:ext>
            </a:extLst>
          </p:cNvPr>
          <p:cNvSpPr>
            <a:spLocks noGrp="1"/>
          </p:cNvSpPr>
          <p:nvPr>
            <p:ph type="title"/>
          </p:nvPr>
        </p:nvSpPr>
        <p:spPr>
          <a:xfrm>
            <a:off x="457200" y="620688"/>
            <a:ext cx="8229600" cy="1066800"/>
          </a:xfrm>
        </p:spPr>
        <p:txBody>
          <a:bodyPr/>
          <a:lstStyle/>
          <a:p>
            <a:r>
              <a:rPr lang="en-US" dirty="0"/>
              <a:t>Tingkat </a:t>
            </a:r>
            <a:r>
              <a:rPr lang="en-US" dirty="0" err="1"/>
              <a:t>Kematangan</a:t>
            </a:r>
            <a:endParaRPr lang="id-ID" dirty="0"/>
          </a:p>
        </p:txBody>
      </p:sp>
      <p:sp>
        <p:nvSpPr>
          <p:cNvPr id="3" name="Content Placeholder 2">
            <a:extLst>
              <a:ext uri="{FF2B5EF4-FFF2-40B4-BE49-F238E27FC236}">
                <a16:creationId xmlns:a16="http://schemas.microsoft.com/office/drawing/2014/main" id="{EB3F8095-1B8E-06D2-95BE-CD2F84C86952}"/>
              </a:ext>
            </a:extLst>
          </p:cNvPr>
          <p:cNvSpPr>
            <a:spLocks noGrp="1"/>
          </p:cNvSpPr>
          <p:nvPr>
            <p:ph idx="1"/>
          </p:nvPr>
        </p:nvSpPr>
        <p:spPr>
          <a:xfrm>
            <a:off x="457200" y="1916832"/>
            <a:ext cx="8229600" cy="4657704"/>
          </a:xfrm>
        </p:spPr>
        <p:txBody>
          <a:bodyPr>
            <a:normAutofit fontScale="77500" lnSpcReduction="20000"/>
          </a:bodyPr>
          <a:lstStyle/>
          <a:p>
            <a:pPr marL="109728" indent="0" algn="just">
              <a:buNone/>
            </a:pPr>
            <a:r>
              <a:rPr lang="id-ID" dirty="0"/>
              <a:t>Pengelompokan kedua dilakukan berdasarkan tingkat kematangan penerapan pengamanan dengan kategorisasi yang mengacu kepada tingkatan kematangan yang digunakan oleh kerangka kerja COBIT atau CMMI. Tingkat kematangan ini nantinya akan digunakan sebagai alat untuk melaporkan pemetaan dan pemeringkatan kesiapan keamanan informasi di Kementerian / Lembaga. Untuk keperluan Indeks KAMI, tingkat kematangan tersebut didefinisikan sebagai:</a:t>
            </a:r>
          </a:p>
          <a:p>
            <a:pPr algn="just"/>
            <a:endParaRPr lang="id-ID" dirty="0"/>
          </a:p>
          <a:p>
            <a:pPr algn="just"/>
            <a:r>
              <a:rPr lang="id-ID" dirty="0"/>
              <a:t>Tingkat I – Kondisi Awal</a:t>
            </a:r>
          </a:p>
          <a:p>
            <a:pPr algn="just"/>
            <a:r>
              <a:rPr lang="id-ID" dirty="0"/>
              <a:t>Tingkat II – Penerapan Kerangka Kerja Dasar</a:t>
            </a:r>
          </a:p>
          <a:p>
            <a:pPr algn="just"/>
            <a:r>
              <a:rPr lang="id-ID" dirty="0"/>
              <a:t>Tingkat III – Terdefinisi dan Konsisten</a:t>
            </a:r>
          </a:p>
          <a:p>
            <a:pPr algn="just"/>
            <a:r>
              <a:rPr lang="id-ID" dirty="0"/>
              <a:t>Tingkat IV – Terkelola dan Terukur</a:t>
            </a:r>
          </a:p>
          <a:p>
            <a:pPr algn="just"/>
            <a:r>
              <a:rPr lang="id-ID" dirty="0"/>
              <a:t>Tingkat V – Optimal</a:t>
            </a:r>
          </a:p>
        </p:txBody>
      </p:sp>
    </p:spTree>
    <p:extLst>
      <p:ext uri="{BB962C8B-B14F-4D97-AF65-F5344CB8AC3E}">
        <p14:creationId xmlns:p14="http://schemas.microsoft.com/office/powerpoint/2010/main" val="606648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727254" y="2276872"/>
            <a:ext cx="7675498" cy="258532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Anything to discuss ?</a:t>
            </a:r>
            <a:endParaRPr kumimoji="0" lang="en-US"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p:txBody>
      </p:sp>
    </p:spTree>
    <p:extLst>
      <p:ext uri="{BB962C8B-B14F-4D97-AF65-F5344CB8AC3E}">
        <p14:creationId xmlns:p14="http://schemas.microsoft.com/office/powerpoint/2010/main" val="72085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84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2647-99F9-25D5-8FD7-31387B6AA7FC}"/>
              </a:ext>
            </a:extLst>
          </p:cNvPr>
          <p:cNvSpPr>
            <a:spLocks noGrp="1"/>
          </p:cNvSpPr>
          <p:nvPr>
            <p:ph type="title"/>
          </p:nvPr>
        </p:nvSpPr>
        <p:spPr>
          <a:xfrm>
            <a:off x="457200" y="692696"/>
            <a:ext cx="8229600" cy="1066800"/>
          </a:xfrm>
        </p:spPr>
        <p:txBody>
          <a:bodyPr>
            <a:normAutofit/>
          </a:bodyPr>
          <a:lstStyle/>
          <a:p>
            <a:r>
              <a:rPr lang="en-US" sz="2800" dirty="0"/>
              <a:t>5 Main Processes Defining Security Approach</a:t>
            </a:r>
            <a:endParaRPr lang="id-ID" sz="2800" dirty="0"/>
          </a:p>
        </p:txBody>
      </p:sp>
      <p:sp>
        <p:nvSpPr>
          <p:cNvPr id="3" name="Content Placeholder 2">
            <a:extLst>
              <a:ext uri="{FF2B5EF4-FFF2-40B4-BE49-F238E27FC236}">
                <a16:creationId xmlns:a16="http://schemas.microsoft.com/office/drawing/2014/main" id="{2E00D586-B9D8-422E-BAA0-6BC4919AD253}"/>
              </a:ext>
            </a:extLst>
          </p:cNvPr>
          <p:cNvSpPr>
            <a:spLocks noGrp="1"/>
          </p:cNvSpPr>
          <p:nvPr>
            <p:ph idx="1"/>
          </p:nvPr>
        </p:nvSpPr>
        <p:spPr>
          <a:xfrm>
            <a:off x="457200" y="1988840"/>
            <a:ext cx="8229600" cy="4585696"/>
          </a:xfrm>
        </p:spPr>
        <p:txBody>
          <a:bodyPr>
            <a:normAutofit fontScale="85000" lnSpcReduction="20000"/>
          </a:bodyPr>
          <a:lstStyle/>
          <a:p>
            <a:pPr algn="just"/>
            <a:r>
              <a:rPr lang="en-US" dirty="0"/>
              <a:t>The </a:t>
            </a:r>
            <a:r>
              <a:rPr lang="en-US" b="1" dirty="0"/>
              <a:t>Identify</a:t>
            </a:r>
            <a:r>
              <a:rPr lang="en-US" dirty="0"/>
              <a:t> process helps identify and understand the assets that need to be protected</a:t>
            </a:r>
          </a:p>
          <a:p>
            <a:pPr algn="just"/>
            <a:endParaRPr lang="en-US" dirty="0"/>
          </a:p>
          <a:p>
            <a:pPr algn="just"/>
            <a:r>
              <a:rPr lang="en-US" b="1" dirty="0"/>
              <a:t>Protect</a:t>
            </a:r>
            <a:r>
              <a:rPr lang="en-US" dirty="0"/>
              <a:t> process identifies the controls needed to secure the assets</a:t>
            </a:r>
          </a:p>
          <a:p>
            <a:pPr algn="just"/>
            <a:endParaRPr lang="en-US" dirty="0"/>
          </a:p>
          <a:p>
            <a:pPr algn="just"/>
            <a:r>
              <a:rPr lang="en-US" dirty="0"/>
              <a:t>The </a:t>
            </a:r>
            <a:r>
              <a:rPr lang="en-US" b="1" dirty="0"/>
              <a:t>Detect</a:t>
            </a:r>
            <a:r>
              <a:rPr lang="en-US" dirty="0"/>
              <a:t> process focuses on identifying any threats</a:t>
            </a:r>
          </a:p>
          <a:p>
            <a:pPr algn="just"/>
            <a:endParaRPr lang="en-US" dirty="0"/>
          </a:p>
          <a:p>
            <a:pPr algn="just"/>
            <a:r>
              <a:rPr lang="en-US" b="1" dirty="0"/>
              <a:t>Response</a:t>
            </a:r>
            <a:r>
              <a:rPr lang="en-US" dirty="0"/>
              <a:t> process outlines the steps to be taken in the event of a security incident</a:t>
            </a:r>
          </a:p>
          <a:p>
            <a:pPr algn="just"/>
            <a:endParaRPr lang="en-US" dirty="0"/>
          </a:p>
          <a:p>
            <a:pPr algn="just"/>
            <a:r>
              <a:rPr lang="en-US" b="1" dirty="0"/>
              <a:t>Recover</a:t>
            </a:r>
            <a:r>
              <a:rPr lang="en-US" dirty="0"/>
              <a:t> process aims to recover the systems and data after an attack or a breach</a:t>
            </a:r>
            <a:endParaRPr lang="id-ID" dirty="0"/>
          </a:p>
        </p:txBody>
      </p:sp>
    </p:spTree>
    <p:extLst>
      <p:ext uri="{BB962C8B-B14F-4D97-AF65-F5344CB8AC3E}">
        <p14:creationId xmlns:p14="http://schemas.microsoft.com/office/powerpoint/2010/main" val="3282425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yber Security Framework">
            <a:extLst>
              <a:ext uri="{FF2B5EF4-FFF2-40B4-BE49-F238E27FC236}">
                <a16:creationId xmlns:a16="http://schemas.microsoft.com/office/drawing/2014/main" id="{22BC1480-A836-3417-68A8-ACCDE51F6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4687"/>
            <a:ext cx="9144000" cy="618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7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4E25-8E2B-6170-E983-743EB4139337}"/>
              </a:ext>
            </a:extLst>
          </p:cNvPr>
          <p:cNvSpPr>
            <a:spLocks noGrp="1"/>
          </p:cNvSpPr>
          <p:nvPr>
            <p:ph type="title"/>
          </p:nvPr>
        </p:nvSpPr>
        <p:spPr>
          <a:xfrm>
            <a:off x="449188" y="692696"/>
            <a:ext cx="8229600" cy="1066800"/>
          </a:xfrm>
        </p:spPr>
        <p:txBody>
          <a:bodyPr>
            <a:normAutofit/>
          </a:bodyPr>
          <a:lstStyle/>
          <a:p>
            <a:r>
              <a:rPr lang="en-US" sz="3200" b="1" dirty="0"/>
              <a:t>National Institute od Standards and Technology (NIST)</a:t>
            </a:r>
            <a:endParaRPr lang="id-ID" sz="3200" b="1" dirty="0"/>
          </a:p>
        </p:txBody>
      </p:sp>
      <p:pic>
        <p:nvPicPr>
          <p:cNvPr id="1026" name="Picture 2">
            <a:extLst>
              <a:ext uri="{FF2B5EF4-FFF2-40B4-BE49-F238E27FC236}">
                <a16:creationId xmlns:a16="http://schemas.microsoft.com/office/drawing/2014/main" id="{56A56AC4-C60C-18D0-63BF-1422FC82A1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2348880"/>
            <a:ext cx="3575640" cy="3348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C37CB7-7CCC-2B09-993E-8BA4B7AFDCAF}"/>
              </a:ext>
            </a:extLst>
          </p:cNvPr>
          <p:cNvSpPr txBox="1"/>
          <p:nvPr/>
        </p:nvSpPr>
        <p:spPr>
          <a:xfrm>
            <a:off x="4106788" y="1916832"/>
            <a:ext cx="4572000" cy="3970318"/>
          </a:xfrm>
          <a:prstGeom prst="rect">
            <a:avLst/>
          </a:prstGeom>
          <a:noFill/>
        </p:spPr>
        <p:txBody>
          <a:bodyPr wrap="square">
            <a:spAutoFit/>
          </a:bodyPr>
          <a:lstStyle/>
          <a:p>
            <a:pPr algn="just"/>
            <a:r>
              <a:rPr lang="en-US" dirty="0"/>
              <a:t>The NIST framework, designed to protect America’s critical infrastructure from cyberattacks, was the answer to an Executive Order issued by the Obama Administration. A tool for private sector companies to detect, respond to, and recover from cyber threats, it features five key functions :</a:t>
            </a:r>
          </a:p>
          <a:p>
            <a:pPr algn="just"/>
            <a:endParaRPr lang="en-US" dirty="0"/>
          </a:p>
          <a:p>
            <a:pPr marL="285750" indent="-285750" algn="just">
              <a:buFont typeface="Arial" panose="020B0604020202020204" pitchFamily="34" charset="0"/>
              <a:buChar char="•"/>
            </a:pPr>
            <a:r>
              <a:rPr lang="en-US" dirty="0"/>
              <a:t>Identify</a:t>
            </a:r>
          </a:p>
          <a:p>
            <a:pPr marL="285750" indent="-285750" algn="just">
              <a:buFont typeface="Arial" panose="020B0604020202020204" pitchFamily="34" charset="0"/>
              <a:buChar char="•"/>
            </a:pPr>
            <a:r>
              <a:rPr lang="en-US" dirty="0"/>
              <a:t>Protect</a:t>
            </a:r>
          </a:p>
          <a:p>
            <a:pPr marL="285750" indent="-285750" algn="just">
              <a:buFont typeface="Arial" panose="020B0604020202020204" pitchFamily="34" charset="0"/>
              <a:buChar char="•"/>
            </a:pPr>
            <a:r>
              <a:rPr lang="en-US" dirty="0"/>
              <a:t>Detect</a:t>
            </a:r>
          </a:p>
          <a:p>
            <a:pPr marL="285750" indent="-285750" algn="just">
              <a:buFont typeface="Arial" panose="020B0604020202020204" pitchFamily="34" charset="0"/>
              <a:buChar char="•"/>
            </a:pPr>
            <a:r>
              <a:rPr lang="en-US" dirty="0"/>
              <a:t>Respond </a:t>
            </a:r>
          </a:p>
          <a:p>
            <a:pPr marL="285750" indent="-285750" algn="just">
              <a:buFont typeface="Arial" panose="020B0604020202020204" pitchFamily="34" charset="0"/>
              <a:buChar char="•"/>
            </a:pPr>
            <a:r>
              <a:rPr lang="en-US" dirty="0"/>
              <a:t>Recover</a:t>
            </a:r>
            <a:endParaRPr lang="id-ID" dirty="0"/>
          </a:p>
        </p:txBody>
      </p:sp>
      <p:pic>
        <p:nvPicPr>
          <p:cNvPr id="1028" name="Picture 4" descr="nist cybrary">
            <a:extLst>
              <a:ext uri="{FF2B5EF4-FFF2-40B4-BE49-F238E27FC236}">
                <a16:creationId xmlns:a16="http://schemas.microsoft.com/office/drawing/2014/main" id="{88C94B2C-F933-881B-4EC5-A5662D22E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9010" y="4317113"/>
            <a:ext cx="3329904" cy="173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04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3305-2479-5824-C8DB-BF0F1507B1AE}"/>
              </a:ext>
            </a:extLst>
          </p:cNvPr>
          <p:cNvSpPr>
            <a:spLocks noGrp="1"/>
          </p:cNvSpPr>
          <p:nvPr>
            <p:ph type="title"/>
          </p:nvPr>
        </p:nvSpPr>
        <p:spPr>
          <a:xfrm>
            <a:off x="449957" y="154757"/>
            <a:ext cx="8229600" cy="1066800"/>
          </a:xfrm>
        </p:spPr>
        <p:txBody>
          <a:bodyPr/>
          <a:lstStyle/>
          <a:p>
            <a:r>
              <a:rPr lang="en-US" dirty="0"/>
              <a:t>NIST - Identify</a:t>
            </a:r>
            <a:endParaRPr lang="id-ID" dirty="0"/>
          </a:p>
        </p:txBody>
      </p:sp>
      <p:sp>
        <p:nvSpPr>
          <p:cNvPr id="3" name="Content Placeholder 2">
            <a:extLst>
              <a:ext uri="{FF2B5EF4-FFF2-40B4-BE49-F238E27FC236}">
                <a16:creationId xmlns:a16="http://schemas.microsoft.com/office/drawing/2014/main" id="{8EA5945E-ED63-2A55-5519-CFE152919684}"/>
              </a:ext>
            </a:extLst>
          </p:cNvPr>
          <p:cNvSpPr>
            <a:spLocks noGrp="1"/>
          </p:cNvSpPr>
          <p:nvPr>
            <p:ph idx="1"/>
          </p:nvPr>
        </p:nvSpPr>
        <p:spPr>
          <a:xfrm>
            <a:off x="457200" y="1124743"/>
            <a:ext cx="8229600" cy="5578499"/>
          </a:xfrm>
        </p:spPr>
        <p:txBody>
          <a:bodyPr>
            <a:normAutofit fontScale="55000" lnSpcReduction="20000"/>
          </a:bodyPr>
          <a:lstStyle/>
          <a:p>
            <a:pPr marL="109728" indent="0" algn="just">
              <a:buNone/>
            </a:pPr>
            <a:r>
              <a:rPr lang="en-US" dirty="0"/>
              <a:t>Develop the organizational understanding to manage cybersecurity risk to systems, assets, data, and capabilities.</a:t>
            </a:r>
          </a:p>
          <a:p>
            <a:pPr algn="just"/>
            <a:endParaRPr lang="en-US" dirty="0"/>
          </a:p>
          <a:p>
            <a:pPr algn="just"/>
            <a:r>
              <a:rPr lang="en-US" dirty="0"/>
              <a:t>Asset Management (ID.AM): The data, personnel, devices, systems, and facilities that enable the organization to achieve business purposes are identified and managed consistent with their relative importance to business objectives and the organization's risk strategy.</a:t>
            </a:r>
          </a:p>
          <a:p>
            <a:pPr algn="just"/>
            <a:endParaRPr lang="en-US" dirty="0"/>
          </a:p>
          <a:p>
            <a:pPr algn="just"/>
            <a:r>
              <a:rPr lang="en-US" dirty="0"/>
              <a:t>Business Environment (ID.BE): The organization's mission, objectives, stakeholders, and activities are understood and prioritized; this information is used to inform cybersecurity roles, responsibilities, and risk management decisions.</a:t>
            </a:r>
          </a:p>
          <a:p>
            <a:pPr algn="just"/>
            <a:endParaRPr lang="en-US" dirty="0"/>
          </a:p>
          <a:p>
            <a:pPr algn="just"/>
            <a:r>
              <a:rPr lang="en-US" dirty="0"/>
              <a:t>Governance (ID.GV):- The policies, procedures, and processes to manage and monitor the organization's regulatory, legal, risk, environmental, and operational requirements are understood and inform the management of cybersecurity risk.</a:t>
            </a:r>
          </a:p>
          <a:p>
            <a:pPr algn="just"/>
            <a:endParaRPr lang="en-US" dirty="0"/>
          </a:p>
          <a:p>
            <a:pPr algn="just"/>
            <a:r>
              <a:rPr lang="en-US" dirty="0"/>
              <a:t>Risk Assessment (ID.RA): The organization understands the cybersecurity risk to organizational operations (including mission, functions, image, or reputation), organizational assets, and individuals.</a:t>
            </a:r>
          </a:p>
          <a:p>
            <a:pPr algn="just"/>
            <a:endParaRPr lang="en-US" dirty="0"/>
          </a:p>
          <a:p>
            <a:pPr algn="just"/>
            <a:r>
              <a:rPr lang="en-US" dirty="0"/>
              <a:t>Risk Management Strategy (ID.RM): The organization's priorities, constraints, risk tolerances, and assumptions are established and used to support operational risk decisions.</a:t>
            </a:r>
          </a:p>
          <a:p>
            <a:pPr algn="just"/>
            <a:endParaRPr lang="en-US" dirty="0"/>
          </a:p>
          <a:p>
            <a:pPr algn="just"/>
            <a:r>
              <a:rPr lang="en-US" dirty="0"/>
              <a:t>Supply Chain Risk Management (ID.SC): The organization's priorities, constraints, risk tolerances, and assumptions are established and used to support risk decisions associated with managing supply chain risk. The organization has in place the processes to identify, assess and manage supply chain risks.</a:t>
            </a:r>
            <a:endParaRPr lang="id-ID" dirty="0"/>
          </a:p>
        </p:txBody>
      </p:sp>
    </p:spTree>
    <p:extLst>
      <p:ext uri="{BB962C8B-B14F-4D97-AF65-F5344CB8AC3E}">
        <p14:creationId xmlns:p14="http://schemas.microsoft.com/office/powerpoint/2010/main" val="318486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3EF7-5113-57FF-B482-2CED06F42204}"/>
              </a:ext>
            </a:extLst>
          </p:cNvPr>
          <p:cNvSpPr>
            <a:spLocks noGrp="1"/>
          </p:cNvSpPr>
          <p:nvPr>
            <p:ph type="title"/>
          </p:nvPr>
        </p:nvSpPr>
        <p:spPr>
          <a:xfrm>
            <a:off x="457200" y="188640"/>
            <a:ext cx="8229600" cy="1066800"/>
          </a:xfrm>
        </p:spPr>
        <p:txBody>
          <a:bodyPr/>
          <a:lstStyle/>
          <a:p>
            <a:r>
              <a:rPr lang="en-US" dirty="0"/>
              <a:t>NIST - Protect</a:t>
            </a:r>
            <a:endParaRPr lang="id-ID" dirty="0"/>
          </a:p>
        </p:txBody>
      </p:sp>
      <p:sp>
        <p:nvSpPr>
          <p:cNvPr id="3" name="Content Placeholder 2">
            <a:extLst>
              <a:ext uri="{FF2B5EF4-FFF2-40B4-BE49-F238E27FC236}">
                <a16:creationId xmlns:a16="http://schemas.microsoft.com/office/drawing/2014/main" id="{16D77A8B-9423-8DC0-9CE4-3E1045F24A1E}"/>
              </a:ext>
            </a:extLst>
          </p:cNvPr>
          <p:cNvSpPr>
            <a:spLocks noGrp="1"/>
          </p:cNvSpPr>
          <p:nvPr>
            <p:ph idx="1"/>
          </p:nvPr>
        </p:nvSpPr>
        <p:spPr>
          <a:xfrm>
            <a:off x="457200" y="1255440"/>
            <a:ext cx="8229600" cy="5319096"/>
          </a:xfrm>
        </p:spPr>
        <p:txBody>
          <a:bodyPr>
            <a:normAutofit fontScale="55000" lnSpcReduction="20000"/>
          </a:bodyPr>
          <a:lstStyle/>
          <a:p>
            <a:pPr marL="109728" indent="0" algn="just">
              <a:buNone/>
            </a:pPr>
            <a:r>
              <a:rPr lang="en-US" dirty="0"/>
              <a:t>Develop and implement the appropriate safeguards to ensure delivery of critical infrastructure services.</a:t>
            </a:r>
          </a:p>
          <a:p>
            <a:pPr algn="just"/>
            <a:endParaRPr lang="en-US" dirty="0"/>
          </a:p>
          <a:p>
            <a:pPr algn="just"/>
            <a:r>
              <a:rPr lang="en-US" dirty="0"/>
              <a:t>Access Control (PR.AC): Access to assets and associated facilities is limited to authorized users, processes, or devices, and to authorized activities and transactions.</a:t>
            </a:r>
          </a:p>
          <a:p>
            <a:pPr algn="just"/>
            <a:endParaRPr lang="en-US" dirty="0"/>
          </a:p>
          <a:p>
            <a:pPr algn="just"/>
            <a:r>
              <a:rPr lang="en-US" dirty="0"/>
              <a:t>Awareness and Training (PR.AT): The organization's personnel and partners are provided cybersecurity awareness education and are adequately trained to perform their information security-related duties and responsibilities consistent with related policies, procedures, and agreements.</a:t>
            </a:r>
          </a:p>
          <a:p>
            <a:pPr algn="just"/>
            <a:endParaRPr lang="en-US" dirty="0"/>
          </a:p>
          <a:p>
            <a:pPr algn="just"/>
            <a:r>
              <a:rPr lang="en-US" dirty="0"/>
              <a:t>Data Security (PR.DS): Information and records (data) are managed consistent with the organization's risk strategy to protect the confidentiality, integrity, and availability of information.</a:t>
            </a:r>
          </a:p>
          <a:p>
            <a:pPr algn="just"/>
            <a:endParaRPr lang="en-US" dirty="0"/>
          </a:p>
          <a:p>
            <a:pPr algn="just"/>
            <a:r>
              <a:rPr lang="en-US" dirty="0"/>
              <a:t>Information Protection Processes and Procedures (PR.IP): Security policies (that address purpose, scope, roles, responsibilities, management commitment, and coordination among organizational entities), processes, and procedures are maintained and used to manage protection of information systems and assets.</a:t>
            </a:r>
          </a:p>
          <a:p>
            <a:pPr algn="just"/>
            <a:endParaRPr lang="en-US" dirty="0"/>
          </a:p>
          <a:p>
            <a:pPr algn="just"/>
            <a:r>
              <a:rPr lang="en-US" dirty="0"/>
              <a:t>Maintenance (PR.MA): Maintenance and repairs of industrial control and information system components is performed consistent with policies and procedures.</a:t>
            </a:r>
          </a:p>
          <a:p>
            <a:pPr algn="just"/>
            <a:endParaRPr lang="en-US" dirty="0"/>
          </a:p>
          <a:p>
            <a:pPr algn="just"/>
            <a:r>
              <a:rPr lang="en-US" dirty="0"/>
              <a:t>Protective Technology (PR.PT): Technical security solutions are managed to ensure the security and resilience of systems and assets, consistent with related policies, procedures, and agreements.</a:t>
            </a:r>
            <a:endParaRPr lang="id-ID" dirty="0"/>
          </a:p>
        </p:txBody>
      </p:sp>
    </p:spTree>
    <p:extLst>
      <p:ext uri="{BB962C8B-B14F-4D97-AF65-F5344CB8AC3E}">
        <p14:creationId xmlns:p14="http://schemas.microsoft.com/office/powerpoint/2010/main" val="72778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9CB6-BDC4-4AB4-7537-0F72678C8746}"/>
              </a:ext>
            </a:extLst>
          </p:cNvPr>
          <p:cNvSpPr>
            <a:spLocks noGrp="1"/>
          </p:cNvSpPr>
          <p:nvPr>
            <p:ph type="title"/>
          </p:nvPr>
        </p:nvSpPr>
        <p:spPr>
          <a:xfrm>
            <a:off x="539552" y="548680"/>
            <a:ext cx="8229600" cy="1066800"/>
          </a:xfrm>
        </p:spPr>
        <p:txBody>
          <a:bodyPr/>
          <a:lstStyle/>
          <a:p>
            <a:r>
              <a:rPr lang="en-US" dirty="0"/>
              <a:t>NIST - Detect</a:t>
            </a:r>
            <a:endParaRPr lang="id-ID" dirty="0"/>
          </a:p>
        </p:txBody>
      </p:sp>
      <p:sp>
        <p:nvSpPr>
          <p:cNvPr id="3" name="Content Placeholder 2">
            <a:extLst>
              <a:ext uri="{FF2B5EF4-FFF2-40B4-BE49-F238E27FC236}">
                <a16:creationId xmlns:a16="http://schemas.microsoft.com/office/drawing/2014/main" id="{DCDC9589-E160-EB66-EF5A-FE6C30841B05}"/>
              </a:ext>
            </a:extLst>
          </p:cNvPr>
          <p:cNvSpPr>
            <a:spLocks noGrp="1"/>
          </p:cNvSpPr>
          <p:nvPr>
            <p:ph idx="1"/>
          </p:nvPr>
        </p:nvSpPr>
        <p:spPr>
          <a:xfrm>
            <a:off x="457200" y="1772816"/>
            <a:ext cx="8229600" cy="4801720"/>
          </a:xfrm>
        </p:spPr>
        <p:txBody>
          <a:bodyPr>
            <a:normAutofit fontScale="85000" lnSpcReduction="20000"/>
          </a:bodyPr>
          <a:lstStyle/>
          <a:p>
            <a:pPr marL="109728" indent="0" algn="just">
              <a:buNone/>
            </a:pPr>
            <a:r>
              <a:rPr lang="en-US" dirty="0"/>
              <a:t>Develop and implement the appropriate activities to identify the occurrence of a cybersecurity event.</a:t>
            </a:r>
          </a:p>
          <a:p>
            <a:pPr algn="just"/>
            <a:endParaRPr lang="en-US" dirty="0"/>
          </a:p>
          <a:p>
            <a:pPr algn="just"/>
            <a:r>
              <a:rPr lang="en-US" dirty="0"/>
              <a:t>Anomalies and Events (DE.AE): Anomalous activity is detected in a timely manner and the potential impact of events is understood.</a:t>
            </a:r>
          </a:p>
          <a:p>
            <a:pPr algn="just"/>
            <a:endParaRPr lang="en-US" dirty="0"/>
          </a:p>
          <a:p>
            <a:pPr algn="just"/>
            <a:r>
              <a:rPr lang="en-US" dirty="0"/>
              <a:t>Security Continuous Monitoring (DE.CM): The information system and assets are monitored at discrete intervals to identify cybersecurity events and verify the effectiveness of protective measures.</a:t>
            </a:r>
          </a:p>
          <a:p>
            <a:pPr algn="just"/>
            <a:endParaRPr lang="en-US" dirty="0"/>
          </a:p>
          <a:p>
            <a:pPr algn="just"/>
            <a:r>
              <a:rPr lang="en-US" dirty="0"/>
              <a:t>Detection Processes (DE.DP): Detection processes and procedures are maintained and tested to ensure timely and adequate awareness of anomalous events.</a:t>
            </a:r>
            <a:endParaRPr lang="id-ID" dirty="0"/>
          </a:p>
        </p:txBody>
      </p:sp>
    </p:spTree>
    <p:extLst>
      <p:ext uri="{BB962C8B-B14F-4D97-AF65-F5344CB8AC3E}">
        <p14:creationId xmlns:p14="http://schemas.microsoft.com/office/powerpoint/2010/main" val="17530276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91318</TotalTime>
  <Words>2576</Words>
  <Application>Microsoft Office PowerPoint</Application>
  <PresentationFormat>On-screen Show (4:3)</PresentationFormat>
  <Paragraphs>171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Georgia</vt:lpstr>
      <vt:lpstr>Trebuchet MS</vt:lpstr>
      <vt:lpstr>Wingdings 2</vt:lpstr>
      <vt:lpstr>Urban</vt:lpstr>
      <vt:lpstr>System and Cyber Security</vt:lpstr>
      <vt:lpstr>Cyber Security Framework</vt:lpstr>
      <vt:lpstr>Why Do Organizations Require</vt:lpstr>
      <vt:lpstr>5 Main Processes Defining Security Approach</vt:lpstr>
      <vt:lpstr>PowerPoint Presentation</vt:lpstr>
      <vt:lpstr>National Institute od Standards and Technology (NIST)</vt:lpstr>
      <vt:lpstr>NIST - Identify</vt:lpstr>
      <vt:lpstr>NIST - Protect</vt:lpstr>
      <vt:lpstr>NIST - Detect</vt:lpstr>
      <vt:lpstr>NIST - Respond</vt:lpstr>
      <vt:lpstr>NIST - Recover</vt:lpstr>
      <vt:lpstr>PowerPoint Presentation</vt:lpstr>
      <vt:lpstr>ISO 27001 and 27002</vt:lpstr>
      <vt:lpstr>ISO / IEC 27001</vt:lpstr>
      <vt:lpstr>PowerPoint Presentation</vt:lpstr>
      <vt:lpstr>ISO / IEC 27001 Certification Process</vt:lpstr>
      <vt:lpstr>3 Stage External Audit</vt:lpstr>
      <vt:lpstr>Benefits</vt:lpstr>
      <vt:lpstr>PowerPoint Presentation</vt:lpstr>
      <vt:lpstr>The Center for Internet Security Critical Security Controls (CIS)</vt:lpstr>
      <vt:lpstr>PowerPoint Presentation</vt:lpstr>
      <vt:lpstr>The Health Insurance and Portability and Accountability Act (HIPAA)</vt:lpstr>
      <vt:lpstr>PowerPoint Presentation</vt:lpstr>
      <vt:lpstr>The General Data Protection Regulation (GDPR)</vt:lpstr>
      <vt:lpstr>PowerPoint Presentation</vt:lpstr>
      <vt:lpstr>Control Objectives for Information and Related Technologies (COBIT)</vt:lpstr>
      <vt:lpstr>PowerPoint Presentation</vt:lpstr>
      <vt:lpstr>Indeks Keamanan Informasi (KAMI) – Badan Siber dan Sandi Negara (BSSN)</vt:lpstr>
      <vt:lpstr>PowerPoint Presentation</vt:lpstr>
      <vt:lpstr>Tingkat Kematangan</vt:lpstr>
      <vt:lpstr>PowerPoint Presentation</vt:lpstr>
      <vt:lpstr>PowerPoint Presentation</vt:lpstr>
    </vt:vector>
  </TitlesOfParts>
  <Company>Universitas Dian Nuswantoro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netw</dc:title>
  <dc:creator>L. Budi Handoko</dc:creator>
  <cp:lastModifiedBy>Ensign Budi</cp:lastModifiedBy>
  <cp:revision>489</cp:revision>
  <dcterms:created xsi:type="dcterms:W3CDTF">2011-09-14T06:18:36Z</dcterms:created>
  <dcterms:modified xsi:type="dcterms:W3CDTF">2023-12-04T05:01:49Z</dcterms:modified>
</cp:coreProperties>
</file>